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426A07-E5E8-45FD-B220-D19180B62A25}" type="datetimeFigureOut">
              <a:rPr lang="en-US" smtClean="0"/>
              <a:pPr/>
              <a:t>15-Jun-19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015B1-1460-46CC-8C2A-B4FF972078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26A07-E5E8-45FD-B220-D19180B62A25}" type="datetimeFigureOut">
              <a:rPr lang="en-US" smtClean="0"/>
              <a:pPr/>
              <a:t>15-Jun-19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015B1-1460-46CC-8C2A-B4FF972078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26A07-E5E8-45FD-B220-D19180B62A25}" type="datetimeFigureOut">
              <a:rPr lang="en-US" smtClean="0"/>
              <a:pPr/>
              <a:t>15-Jun-19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015B1-1460-46CC-8C2A-B4FF972078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26A07-E5E8-45FD-B220-D19180B62A25}" type="datetimeFigureOut">
              <a:rPr lang="en-US" smtClean="0"/>
              <a:pPr/>
              <a:t>15-Jun-19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015B1-1460-46CC-8C2A-B4FF972078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426A07-E5E8-45FD-B220-D19180B62A25}" type="datetimeFigureOut">
              <a:rPr lang="en-US" smtClean="0"/>
              <a:pPr/>
              <a:t>15-Jun-19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015B1-1460-46CC-8C2A-B4FF972078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426A07-E5E8-45FD-B220-D19180B62A25}" type="datetimeFigureOut">
              <a:rPr lang="en-US" smtClean="0"/>
              <a:pPr/>
              <a:t>15-Jun-19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015B1-1460-46CC-8C2A-B4FF972078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426A07-E5E8-45FD-B220-D19180B62A25}" type="datetimeFigureOut">
              <a:rPr lang="en-US" smtClean="0"/>
              <a:pPr/>
              <a:t>15-Jun-19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F015B1-1460-46CC-8C2A-B4FF972078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426A07-E5E8-45FD-B220-D19180B62A25}" type="datetimeFigureOut">
              <a:rPr lang="en-US" smtClean="0"/>
              <a:pPr/>
              <a:t>15-Jun-19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F015B1-1460-46CC-8C2A-B4FF972078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26A07-E5E8-45FD-B220-D19180B62A25}" type="datetimeFigureOut">
              <a:rPr lang="en-US" smtClean="0"/>
              <a:pPr/>
              <a:t>15-Jun-19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F015B1-1460-46CC-8C2A-B4FF972078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426A07-E5E8-45FD-B220-D19180B62A25}" type="datetimeFigureOut">
              <a:rPr lang="en-US" smtClean="0"/>
              <a:pPr/>
              <a:t>15-Jun-19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015B1-1460-46CC-8C2A-B4FF972078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426A07-E5E8-45FD-B220-D19180B62A25}" type="datetimeFigureOut">
              <a:rPr lang="en-US" smtClean="0"/>
              <a:pPr/>
              <a:t>15-Jun-19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015B1-1460-46CC-8C2A-B4FF972078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426A07-E5E8-45FD-B220-D19180B62A25}" type="datetimeFigureOut">
              <a:rPr lang="en-US" smtClean="0"/>
              <a:pPr/>
              <a:t>15-Jun-19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F015B1-1460-46CC-8C2A-B4FF972078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normAutofit fontScale="90000"/>
          </a:bodyPr>
          <a:lstStyle/>
          <a:p>
            <a:r>
              <a:rPr lang="en-US" b="1" dirty="0" smtClean="0">
                <a:solidFill>
                  <a:srgbClr val="FF0000"/>
                </a:solidFill>
                <a:effectLst>
                  <a:outerShdw blurRad="38100" dist="38100" dir="2700000" algn="tl">
                    <a:srgbClr val="000000">
                      <a:alpha val="43137"/>
                    </a:srgbClr>
                  </a:outerShdw>
                </a:effectLst>
              </a:rPr>
              <a:t>ROLE OF TEACHERS </a:t>
            </a:r>
            <a:br>
              <a:rPr lang="en-US" b="1" dirty="0" smtClean="0">
                <a:solidFill>
                  <a:srgbClr val="FF0000"/>
                </a:solidFill>
                <a:effectLst>
                  <a:outerShdw blurRad="38100" dist="38100" dir="2700000" algn="tl">
                    <a:srgbClr val="000000">
                      <a:alpha val="43137"/>
                    </a:srgbClr>
                  </a:outerShdw>
                </a:effectLst>
              </a:rPr>
            </a:br>
            <a:r>
              <a:rPr lang="en-US" b="1" dirty="0" smtClean="0">
                <a:solidFill>
                  <a:srgbClr val="FF0000"/>
                </a:solidFill>
                <a:effectLst>
                  <a:outerShdw blurRad="38100" dist="38100" dir="2700000" algn="tl">
                    <a:srgbClr val="000000">
                      <a:alpha val="43137"/>
                    </a:srgbClr>
                  </a:outerShdw>
                </a:effectLst>
              </a:rPr>
              <a:t>IN IDENTIFYING </a:t>
            </a:r>
            <a:br>
              <a:rPr lang="en-US" b="1" dirty="0" smtClean="0">
                <a:solidFill>
                  <a:srgbClr val="FF0000"/>
                </a:solidFill>
                <a:effectLst>
                  <a:outerShdw blurRad="38100" dist="38100" dir="2700000" algn="tl">
                    <a:srgbClr val="000000">
                      <a:alpha val="43137"/>
                    </a:srgbClr>
                  </a:outerShdw>
                </a:effectLst>
              </a:rPr>
            </a:br>
            <a:r>
              <a:rPr lang="en-US" b="1" dirty="0" smtClean="0">
                <a:solidFill>
                  <a:srgbClr val="FF0000"/>
                </a:solidFill>
                <a:effectLst>
                  <a:outerShdw blurRad="38100" dist="38100" dir="2700000" algn="tl">
                    <a:srgbClr val="000000">
                      <a:alpha val="43137"/>
                    </a:srgbClr>
                  </a:outerShdw>
                </a:effectLst>
              </a:rPr>
              <a:t>LEARNING DISABILITIES</a:t>
            </a:r>
            <a:endParaRPr lang="en-US"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85800" y="5029200"/>
            <a:ext cx="7696200" cy="1752600"/>
          </a:xfrm>
        </p:spPr>
        <p:txBody>
          <a:bodyPr>
            <a:normAutofit/>
          </a:bodyPr>
          <a:lstStyle/>
          <a:p>
            <a:r>
              <a:rPr lang="en-US" sz="2400" b="1" dirty="0" smtClean="0">
                <a:solidFill>
                  <a:schemeClr val="accent1"/>
                </a:solidFill>
              </a:rPr>
              <a:t>Dr. P.R. </a:t>
            </a:r>
            <a:r>
              <a:rPr lang="en-US" sz="2400" b="1" dirty="0" err="1" smtClean="0">
                <a:solidFill>
                  <a:schemeClr val="accent1"/>
                </a:solidFill>
              </a:rPr>
              <a:t>Sisir</a:t>
            </a:r>
            <a:r>
              <a:rPr lang="en-US" sz="2400" b="1" dirty="0" smtClean="0">
                <a:solidFill>
                  <a:schemeClr val="accent1"/>
                </a:solidFill>
              </a:rPr>
              <a:t> M.D.(</a:t>
            </a:r>
            <a:r>
              <a:rPr lang="en-US" sz="2400" b="1" dirty="0" err="1" smtClean="0">
                <a:solidFill>
                  <a:schemeClr val="accent1"/>
                </a:solidFill>
              </a:rPr>
              <a:t>Hom</a:t>
            </a:r>
            <a:r>
              <a:rPr lang="en-US" sz="2400" b="1" dirty="0" smtClean="0">
                <a:solidFill>
                  <a:schemeClr val="accent1"/>
                </a:solidFill>
              </a:rPr>
              <a:t>.)</a:t>
            </a:r>
          </a:p>
          <a:p>
            <a:r>
              <a:rPr lang="en-US" sz="2400" dirty="0" smtClean="0">
                <a:solidFill>
                  <a:srgbClr val="0070C0"/>
                </a:solidFill>
              </a:rPr>
              <a:t>Prof. &amp; Head, Dept. of </a:t>
            </a:r>
            <a:r>
              <a:rPr lang="en-US" sz="2400" dirty="0" err="1" smtClean="0">
                <a:solidFill>
                  <a:srgbClr val="0070C0"/>
                </a:solidFill>
              </a:rPr>
              <a:t>Paeditrics</a:t>
            </a:r>
            <a:r>
              <a:rPr lang="en-US" sz="2400" dirty="0" smtClean="0">
                <a:solidFill>
                  <a:srgbClr val="0070C0"/>
                </a:solidFill>
              </a:rPr>
              <a:t>,</a:t>
            </a:r>
          </a:p>
          <a:p>
            <a:r>
              <a:rPr lang="en-US" sz="2400" dirty="0" err="1" smtClean="0">
                <a:solidFill>
                  <a:srgbClr val="0070C0"/>
                </a:solidFill>
              </a:rPr>
              <a:t>Sarada</a:t>
            </a:r>
            <a:r>
              <a:rPr lang="en-US" sz="2400" dirty="0" smtClean="0">
                <a:solidFill>
                  <a:srgbClr val="0070C0"/>
                </a:solidFill>
              </a:rPr>
              <a:t> Krishna Homeopathic Medical College</a:t>
            </a:r>
            <a:endParaRPr lang="en-US" sz="2400" dirty="0">
              <a:solidFill>
                <a:srgbClr val="0070C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1423"/>
          <a:ext cx="7696200" cy="6891217"/>
        </p:xfrm>
        <a:graphic>
          <a:graphicData uri="http://schemas.openxmlformats.org/drawingml/2006/table">
            <a:tbl>
              <a:tblPr/>
              <a:tblGrid>
                <a:gridCol w="2778382"/>
                <a:gridCol w="4917818"/>
              </a:tblGrid>
              <a:tr h="215585">
                <a:tc gridSpan="2">
                  <a:txBody>
                    <a:bodyPr/>
                    <a:lstStyle/>
                    <a:p>
                      <a:pPr marL="0" marR="0">
                        <a:lnSpc>
                          <a:spcPct val="115000"/>
                        </a:lnSpc>
                        <a:spcBef>
                          <a:spcPts val="0"/>
                        </a:spcBef>
                        <a:spcAft>
                          <a:spcPts val="0"/>
                        </a:spcAft>
                      </a:pPr>
                      <a:r>
                        <a:rPr lang="en-IN" sz="1200" b="1" dirty="0">
                          <a:latin typeface="Arial Black" pitchFamily="34" charset="0"/>
                          <a:ea typeface="Calibri"/>
                          <a:cs typeface="Times New Roman"/>
                        </a:rPr>
                        <a:t>                                Classification </a:t>
                      </a:r>
                      <a:endParaRPr lang="en-US" sz="1200" b="1" dirty="0">
                        <a:latin typeface="Arial Black" pitchFamily="34" charset="0"/>
                        <a:ea typeface="Calibri"/>
                        <a:cs typeface="Times New Roman"/>
                      </a:endParaRPr>
                    </a:p>
                  </a:txBody>
                  <a:tcPr marL="43393" marR="4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15076">
                <a:tc rowSpan="3">
                  <a:txBody>
                    <a:bodyPr/>
                    <a:lstStyle/>
                    <a:p>
                      <a:pPr marL="0" marR="0" algn="ctr">
                        <a:lnSpc>
                          <a:spcPct val="115000"/>
                        </a:lnSpc>
                        <a:spcBef>
                          <a:spcPts val="0"/>
                        </a:spcBef>
                        <a:spcAft>
                          <a:spcPts val="0"/>
                        </a:spcAft>
                      </a:pPr>
                      <a:endParaRPr lang="en-IN" sz="1200" b="1" dirty="0" smtClean="0">
                        <a:latin typeface="Arial Black" pitchFamily="34" charset="0"/>
                        <a:ea typeface="Calibri"/>
                        <a:cs typeface="Times New Roman"/>
                      </a:endParaRPr>
                    </a:p>
                    <a:p>
                      <a:pPr marL="0" marR="0" algn="ctr">
                        <a:lnSpc>
                          <a:spcPct val="115000"/>
                        </a:lnSpc>
                        <a:spcBef>
                          <a:spcPts val="0"/>
                        </a:spcBef>
                        <a:spcAft>
                          <a:spcPts val="0"/>
                        </a:spcAft>
                      </a:pPr>
                      <a:endParaRPr lang="en-IN" sz="1200" b="1" dirty="0" smtClean="0">
                        <a:latin typeface="Arial Black" pitchFamily="34" charset="0"/>
                        <a:ea typeface="Calibri"/>
                        <a:cs typeface="Times New Roman"/>
                      </a:endParaRPr>
                    </a:p>
                    <a:p>
                      <a:pPr marL="0" marR="0" algn="ctr">
                        <a:lnSpc>
                          <a:spcPct val="115000"/>
                        </a:lnSpc>
                        <a:spcBef>
                          <a:spcPts val="0"/>
                        </a:spcBef>
                        <a:spcAft>
                          <a:spcPts val="0"/>
                        </a:spcAft>
                      </a:pPr>
                      <a:endParaRPr lang="en-IN" sz="1200" b="1" dirty="0" smtClean="0">
                        <a:latin typeface="Arial Black" pitchFamily="34" charset="0"/>
                        <a:ea typeface="Calibri"/>
                        <a:cs typeface="Times New Roman"/>
                      </a:endParaRPr>
                    </a:p>
                    <a:p>
                      <a:pPr marL="0" marR="0" algn="ctr">
                        <a:lnSpc>
                          <a:spcPct val="115000"/>
                        </a:lnSpc>
                        <a:spcBef>
                          <a:spcPts val="0"/>
                        </a:spcBef>
                        <a:spcAft>
                          <a:spcPts val="0"/>
                        </a:spcAft>
                      </a:pPr>
                      <a:endParaRPr lang="en-IN" sz="1200" b="1" dirty="0" smtClean="0">
                        <a:latin typeface="Arial Black" pitchFamily="34" charset="0"/>
                        <a:ea typeface="Calibri"/>
                        <a:cs typeface="Times New Roman"/>
                      </a:endParaRPr>
                    </a:p>
                    <a:p>
                      <a:pPr marL="0" marR="0" algn="ctr">
                        <a:lnSpc>
                          <a:spcPct val="115000"/>
                        </a:lnSpc>
                        <a:spcBef>
                          <a:spcPts val="0"/>
                        </a:spcBef>
                        <a:spcAft>
                          <a:spcPts val="0"/>
                        </a:spcAft>
                      </a:pPr>
                      <a:r>
                        <a:rPr lang="en-IN" sz="1600" b="1" dirty="0" smtClean="0">
                          <a:latin typeface="Arial Black" pitchFamily="34" charset="0"/>
                          <a:ea typeface="Calibri"/>
                          <a:cs typeface="Times New Roman"/>
                        </a:rPr>
                        <a:t>Specific </a:t>
                      </a:r>
                      <a:r>
                        <a:rPr lang="en-IN" sz="1600" b="1" dirty="0">
                          <a:latin typeface="Arial Black" pitchFamily="34" charset="0"/>
                          <a:ea typeface="Calibri"/>
                          <a:cs typeface="Times New Roman"/>
                        </a:rPr>
                        <a:t>development disorders</a:t>
                      </a:r>
                      <a:endParaRPr lang="en-US" sz="1600" b="1" dirty="0">
                        <a:latin typeface="Arial Black" pitchFamily="34" charset="0"/>
                        <a:ea typeface="Calibri"/>
                        <a:cs typeface="Times New Roman"/>
                      </a:endParaRPr>
                    </a:p>
                  </a:txBody>
                  <a:tcPr marL="43393" marR="4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200" b="1">
                          <a:latin typeface="Arial Black" pitchFamily="34" charset="0"/>
                          <a:ea typeface="Calibri"/>
                          <a:cs typeface="Times New Roman"/>
                        </a:rPr>
                        <a:t>Mental retardation</a:t>
                      </a:r>
                      <a:endParaRPr lang="en-US" sz="1200" b="1">
                        <a:latin typeface="Arial Black" pitchFamily="34" charset="0"/>
                        <a:ea typeface="Calibri"/>
                        <a:cs typeface="Times New Roman"/>
                      </a:endParaRPr>
                    </a:p>
                  </a:txBody>
                  <a:tcPr marL="43393" marR="4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0274">
                <a:tc vMerge="1">
                  <a:txBody>
                    <a:bodyPr/>
                    <a:lstStyle/>
                    <a:p>
                      <a:endParaRPr lang="en-US"/>
                    </a:p>
                  </a:txBody>
                  <a:tcPr/>
                </a:tc>
                <a:tc>
                  <a:txBody>
                    <a:bodyPr/>
                    <a:lstStyle/>
                    <a:p>
                      <a:pPr marL="0" marR="0">
                        <a:lnSpc>
                          <a:spcPct val="115000"/>
                        </a:lnSpc>
                        <a:spcBef>
                          <a:spcPts val="0"/>
                        </a:spcBef>
                        <a:spcAft>
                          <a:spcPts val="0"/>
                        </a:spcAft>
                      </a:pPr>
                      <a:endParaRPr lang="en-IN" sz="1600" b="1" dirty="0" smtClean="0">
                        <a:latin typeface="Arial Black" pitchFamily="34" charset="0"/>
                        <a:ea typeface="Calibri"/>
                        <a:cs typeface="Times New Roman"/>
                      </a:endParaRPr>
                    </a:p>
                    <a:p>
                      <a:pPr marL="0" marR="0">
                        <a:lnSpc>
                          <a:spcPct val="115000"/>
                        </a:lnSpc>
                        <a:spcBef>
                          <a:spcPts val="0"/>
                        </a:spcBef>
                        <a:spcAft>
                          <a:spcPts val="0"/>
                        </a:spcAft>
                      </a:pPr>
                      <a:r>
                        <a:rPr lang="en-IN" sz="1600" b="1" dirty="0" smtClean="0">
                          <a:latin typeface="Arial Black" pitchFamily="34" charset="0"/>
                          <a:ea typeface="Calibri"/>
                          <a:cs typeface="Times New Roman"/>
                        </a:rPr>
                        <a:t>Disorders </a:t>
                      </a:r>
                      <a:r>
                        <a:rPr lang="en-IN" sz="1600" b="1" dirty="0">
                          <a:latin typeface="Arial Black" pitchFamily="34" charset="0"/>
                          <a:ea typeface="Calibri"/>
                          <a:cs typeface="Times New Roman"/>
                        </a:rPr>
                        <a:t>of speech &amp; language :</a:t>
                      </a:r>
                      <a:endParaRPr lang="en-US" sz="1600" b="1" dirty="0">
                        <a:latin typeface="Arial Black" pitchFamily="34" charset="0"/>
                        <a:ea typeface="Calibri"/>
                        <a:cs typeface="Times New Roman"/>
                      </a:endParaRPr>
                    </a:p>
                    <a:p>
                      <a:pPr marL="342900" marR="0" lvl="0" indent="-342900">
                        <a:lnSpc>
                          <a:spcPct val="115000"/>
                        </a:lnSpc>
                        <a:spcBef>
                          <a:spcPts val="0"/>
                        </a:spcBef>
                        <a:spcAft>
                          <a:spcPts val="0"/>
                        </a:spcAft>
                        <a:buFont typeface="Symbol"/>
                        <a:buChar char=""/>
                      </a:pPr>
                      <a:r>
                        <a:rPr lang="en-IN" sz="1600" b="1" dirty="0">
                          <a:latin typeface="Arial Black" pitchFamily="34" charset="0"/>
                          <a:ea typeface="Calibri"/>
                          <a:cs typeface="Times New Roman"/>
                        </a:rPr>
                        <a:t>Developmental articulation disorder.</a:t>
                      </a:r>
                      <a:endParaRPr lang="en-US" sz="1600" b="1" dirty="0">
                        <a:latin typeface="Arial Black" pitchFamily="34" charset="0"/>
                        <a:ea typeface="Calibri"/>
                        <a:cs typeface="Times New Roman"/>
                      </a:endParaRPr>
                    </a:p>
                    <a:p>
                      <a:pPr marL="342900" marR="0" lvl="0" indent="-342900">
                        <a:lnSpc>
                          <a:spcPct val="115000"/>
                        </a:lnSpc>
                        <a:spcBef>
                          <a:spcPts val="0"/>
                        </a:spcBef>
                        <a:spcAft>
                          <a:spcPts val="0"/>
                        </a:spcAft>
                        <a:buFont typeface="Symbol"/>
                        <a:buChar char=""/>
                      </a:pPr>
                      <a:r>
                        <a:rPr lang="en-IN" sz="1600" b="1" dirty="0">
                          <a:latin typeface="Arial Black" pitchFamily="34" charset="0"/>
                          <a:ea typeface="Calibri"/>
                          <a:cs typeface="Times New Roman"/>
                        </a:rPr>
                        <a:t>Stuttering</a:t>
                      </a:r>
                      <a:endParaRPr lang="en-US" sz="1600" b="1" dirty="0">
                        <a:latin typeface="Arial Black" pitchFamily="34" charset="0"/>
                        <a:ea typeface="Calibri"/>
                        <a:cs typeface="Times New Roman"/>
                      </a:endParaRPr>
                    </a:p>
                    <a:p>
                      <a:pPr marL="342900" marR="0" lvl="0" indent="-342900">
                        <a:lnSpc>
                          <a:spcPct val="115000"/>
                        </a:lnSpc>
                        <a:spcBef>
                          <a:spcPts val="0"/>
                        </a:spcBef>
                        <a:spcAft>
                          <a:spcPts val="0"/>
                        </a:spcAft>
                        <a:buFont typeface="Symbol"/>
                        <a:buChar char=""/>
                      </a:pPr>
                      <a:r>
                        <a:rPr lang="en-IN" sz="1600" b="1" dirty="0">
                          <a:latin typeface="Arial Black" pitchFamily="34" charset="0"/>
                          <a:ea typeface="Calibri"/>
                          <a:cs typeface="Times New Roman"/>
                        </a:rPr>
                        <a:t>Expressive language disorder.</a:t>
                      </a:r>
                      <a:endParaRPr lang="en-US" sz="1600" b="1" dirty="0">
                        <a:latin typeface="Arial Black" pitchFamily="34" charset="0"/>
                        <a:ea typeface="Calibri"/>
                        <a:cs typeface="Times New Roman"/>
                      </a:endParaRPr>
                    </a:p>
                    <a:p>
                      <a:pPr marL="342900" marR="0" lvl="0" indent="-342900">
                        <a:lnSpc>
                          <a:spcPct val="115000"/>
                        </a:lnSpc>
                        <a:spcBef>
                          <a:spcPts val="0"/>
                        </a:spcBef>
                        <a:spcAft>
                          <a:spcPts val="0"/>
                        </a:spcAft>
                        <a:buFont typeface="Symbol"/>
                        <a:buChar char=""/>
                      </a:pPr>
                      <a:r>
                        <a:rPr lang="en-IN" sz="1600" b="1" dirty="0">
                          <a:latin typeface="Arial Black" pitchFamily="34" charset="0"/>
                          <a:ea typeface="Calibri"/>
                          <a:cs typeface="Times New Roman"/>
                        </a:rPr>
                        <a:t>Receptive language disorder.</a:t>
                      </a:r>
                      <a:endParaRPr lang="en-US" sz="1600" b="1" dirty="0">
                        <a:latin typeface="Arial Black" pitchFamily="34" charset="0"/>
                        <a:ea typeface="Calibri"/>
                        <a:cs typeface="Times New Roman"/>
                      </a:endParaRPr>
                    </a:p>
                  </a:txBody>
                  <a:tcPr marL="43393" marR="4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0285">
                <a:tc vMerge="1">
                  <a:txBody>
                    <a:bodyPr/>
                    <a:lstStyle/>
                    <a:p>
                      <a:endParaRPr lang="en-US"/>
                    </a:p>
                  </a:txBody>
                  <a:tcPr/>
                </a:tc>
                <a:tc>
                  <a:txBody>
                    <a:bodyPr/>
                    <a:lstStyle/>
                    <a:p>
                      <a:pPr marL="0" marR="0">
                        <a:lnSpc>
                          <a:spcPct val="115000"/>
                        </a:lnSpc>
                        <a:spcBef>
                          <a:spcPts val="0"/>
                        </a:spcBef>
                        <a:spcAft>
                          <a:spcPts val="0"/>
                        </a:spcAft>
                      </a:pPr>
                      <a:r>
                        <a:rPr lang="en-IN" sz="1600" b="1" dirty="0">
                          <a:latin typeface="Arial Black" pitchFamily="34" charset="0"/>
                          <a:ea typeface="Calibri"/>
                          <a:cs typeface="Times New Roman"/>
                        </a:rPr>
                        <a:t>Disorders of scholastic skills:</a:t>
                      </a:r>
                      <a:endParaRPr lang="en-US" sz="1600" b="1" dirty="0">
                        <a:latin typeface="Arial Black" pitchFamily="34" charset="0"/>
                        <a:ea typeface="Calibri"/>
                        <a:cs typeface="Times New Roman"/>
                      </a:endParaRPr>
                    </a:p>
                    <a:p>
                      <a:pPr marL="342900" marR="0" lvl="0" indent="-342900">
                        <a:lnSpc>
                          <a:spcPct val="115000"/>
                        </a:lnSpc>
                        <a:spcBef>
                          <a:spcPts val="0"/>
                        </a:spcBef>
                        <a:spcAft>
                          <a:spcPts val="0"/>
                        </a:spcAft>
                        <a:buFont typeface="Symbol"/>
                        <a:buChar char=""/>
                      </a:pPr>
                      <a:r>
                        <a:rPr lang="en-IN" sz="1600" b="1" dirty="0">
                          <a:latin typeface="Arial Black" pitchFamily="34" charset="0"/>
                          <a:ea typeface="Calibri"/>
                          <a:cs typeface="Times New Roman"/>
                        </a:rPr>
                        <a:t>Reading disorders</a:t>
                      </a:r>
                      <a:endParaRPr lang="en-US" sz="1600" b="1" dirty="0">
                        <a:latin typeface="Arial Black" pitchFamily="34" charset="0"/>
                        <a:ea typeface="Calibri"/>
                        <a:cs typeface="Times New Roman"/>
                      </a:endParaRPr>
                    </a:p>
                    <a:p>
                      <a:pPr marL="342900" marR="0" lvl="0" indent="-342900">
                        <a:lnSpc>
                          <a:spcPct val="115000"/>
                        </a:lnSpc>
                        <a:spcBef>
                          <a:spcPts val="0"/>
                        </a:spcBef>
                        <a:spcAft>
                          <a:spcPts val="0"/>
                        </a:spcAft>
                        <a:buFont typeface="Symbol"/>
                        <a:buChar char=""/>
                      </a:pPr>
                      <a:r>
                        <a:rPr lang="en-IN" sz="1600" b="1" dirty="0">
                          <a:latin typeface="Arial Black" pitchFamily="34" charset="0"/>
                          <a:ea typeface="Calibri"/>
                          <a:cs typeface="Times New Roman"/>
                        </a:rPr>
                        <a:t>Writing disorders</a:t>
                      </a:r>
                      <a:endParaRPr lang="en-US" sz="1600" b="1" dirty="0">
                        <a:latin typeface="Arial Black" pitchFamily="34" charset="0"/>
                        <a:ea typeface="Calibri"/>
                        <a:cs typeface="Times New Roman"/>
                      </a:endParaRPr>
                    </a:p>
                    <a:p>
                      <a:pPr marL="342900" marR="0" lvl="0" indent="-342900">
                        <a:lnSpc>
                          <a:spcPct val="115000"/>
                        </a:lnSpc>
                        <a:spcBef>
                          <a:spcPts val="0"/>
                        </a:spcBef>
                        <a:spcAft>
                          <a:spcPts val="0"/>
                        </a:spcAft>
                        <a:buFont typeface="Symbol"/>
                        <a:buChar char=""/>
                      </a:pPr>
                      <a:r>
                        <a:rPr lang="en-IN" sz="1600" b="1" dirty="0">
                          <a:latin typeface="Arial Black" pitchFamily="34" charset="0"/>
                          <a:ea typeface="Calibri"/>
                          <a:cs typeface="Times New Roman"/>
                        </a:rPr>
                        <a:t>Mathematics disorders</a:t>
                      </a:r>
                      <a:endParaRPr lang="en-US" sz="1600" b="1" dirty="0">
                        <a:latin typeface="Arial Black" pitchFamily="34" charset="0"/>
                        <a:ea typeface="Calibri"/>
                        <a:cs typeface="Times New Roman"/>
                      </a:endParaRPr>
                    </a:p>
                    <a:p>
                      <a:pPr marL="342900" marR="0" lvl="0" indent="-342900">
                        <a:lnSpc>
                          <a:spcPct val="115000"/>
                        </a:lnSpc>
                        <a:spcBef>
                          <a:spcPts val="0"/>
                        </a:spcBef>
                        <a:spcAft>
                          <a:spcPts val="0"/>
                        </a:spcAft>
                        <a:buFont typeface="Symbol"/>
                        <a:buChar char=""/>
                      </a:pPr>
                      <a:r>
                        <a:rPr lang="en-IN" sz="1600" b="1" dirty="0">
                          <a:latin typeface="Arial Black" pitchFamily="34" charset="0"/>
                          <a:ea typeface="Calibri"/>
                          <a:cs typeface="Times New Roman"/>
                        </a:rPr>
                        <a:t>Motor skill disorders.</a:t>
                      </a:r>
                      <a:endParaRPr lang="en-US" sz="1600" b="1" dirty="0">
                        <a:latin typeface="Arial Black" pitchFamily="34" charset="0"/>
                        <a:ea typeface="Calibri"/>
                        <a:cs typeface="Times New Roman"/>
                      </a:endParaRPr>
                    </a:p>
                  </a:txBody>
                  <a:tcPr marL="43393" marR="4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6757">
                <a:tc>
                  <a:txBody>
                    <a:bodyPr/>
                    <a:lstStyle/>
                    <a:p>
                      <a:pPr marL="0" marR="0">
                        <a:lnSpc>
                          <a:spcPct val="115000"/>
                        </a:lnSpc>
                        <a:spcBef>
                          <a:spcPts val="0"/>
                        </a:spcBef>
                        <a:spcAft>
                          <a:spcPts val="0"/>
                        </a:spcAft>
                      </a:pPr>
                      <a:r>
                        <a:rPr lang="en-IN" sz="1400" b="1" dirty="0">
                          <a:latin typeface="Arial Black" pitchFamily="34" charset="0"/>
                          <a:ea typeface="Calibri"/>
                          <a:cs typeface="Times New Roman"/>
                        </a:rPr>
                        <a:t>Pervasive  developmental disorders</a:t>
                      </a:r>
                      <a:endParaRPr lang="en-US" sz="1400" b="1" dirty="0">
                        <a:latin typeface="Arial Black" pitchFamily="34" charset="0"/>
                        <a:ea typeface="Calibri"/>
                        <a:cs typeface="Times New Roman"/>
                      </a:endParaRPr>
                    </a:p>
                  </a:txBody>
                  <a:tcPr marL="43393" marR="4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200" b="1" dirty="0">
                          <a:latin typeface="Arial Black" pitchFamily="34" charset="0"/>
                          <a:ea typeface="Calibri"/>
                          <a:cs typeface="Times New Roman"/>
                        </a:rPr>
                        <a:t>Autistic disorder.</a:t>
                      </a:r>
                      <a:endParaRPr lang="en-US" sz="1200" b="1" dirty="0">
                        <a:latin typeface="Arial Black" pitchFamily="34" charset="0"/>
                        <a:ea typeface="Calibri"/>
                        <a:cs typeface="Times New Roman"/>
                      </a:endParaRPr>
                    </a:p>
                    <a:p>
                      <a:pPr marL="0" marR="0">
                        <a:lnSpc>
                          <a:spcPct val="115000"/>
                        </a:lnSpc>
                        <a:spcBef>
                          <a:spcPts val="0"/>
                        </a:spcBef>
                        <a:spcAft>
                          <a:spcPts val="0"/>
                        </a:spcAft>
                      </a:pPr>
                      <a:r>
                        <a:rPr lang="en-IN" sz="1200" b="1" dirty="0" err="1">
                          <a:latin typeface="Arial Black" pitchFamily="34" charset="0"/>
                          <a:ea typeface="Calibri"/>
                          <a:cs typeface="Times New Roman"/>
                        </a:rPr>
                        <a:t>Rett’s</a:t>
                      </a:r>
                      <a:r>
                        <a:rPr lang="en-IN" sz="1200" b="1" dirty="0">
                          <a:latin typeface="Arial Black" pitchFamily="34" charset="0"/>
                          <a:ea typeface="Calibri"/>
                          <a:cs typeface="Times New Roman"/>
                        </a:rPr>
                        <a:t> syndrome.</a:t>
                      </a:r>
                      <a:endParaRPr lang="en-US" sz="1200" b="1" dirty="0">
                        <a:latin typeface="Arial Black" pitchFamily="34" charset="0"/>
                        <a:ea typeface="Calibri"/>
                        <a:cs typeface="Times New Roman"/>
                      </a:endParaRPr>
                    </a:p>
                    <a:p>
                      <a:pPr marL="0" marR="0">
                        <a:lnSpc>
                          <a:spcPct val="115000"/>
                        </a:lnSpc>
                        <a:spcBef>
                          <a:spcPts val="0"/>
                        </a:spcBef>
                        <a:spcAft>
                          <a:spcPts val="0"/>
                        </a:spcAft>
                      </a:pPr>
                      <a:r>
                        <a:rPr lang="en-IN" sz="1200" b="1" dirty="0" err="1">
                          <a:latin typeface="Arial Black" pitchFamily="34" charset="0"/>
                          <a:ea typeface="Calibri"/>
                          <a:cs typeface="Times New Roman"/>
                        </a:rPr>
                        <a:t>Asperger’s</a:t>
                      </a:r>
                      <a:r>
                        <a:rPr lang="en-IN" sz="1200" b="1" dirty="0">
                          <a:latin typeface="Arial Black" pitchFamily="34" charset="0"/>
                          <a:ea typeface="Calibri"/>
                          <a:cs typeface="Times New Roman"/>
                        </a:rPr>
                        <a:t> Syndrome.</a:t>
                      </a:r>
                      <a:endParaRPr lang="en-US" sz="1200" b="1" dirty="0">
                        <a:latin typeface="Arial Black" pitchFamily="34" charset="0"/>
                        <a:ea typeface="Calibri"/>
                        <a:cs typeface="Times New Roman"/>
                      </a:endParaRPr>
                    </a:p>
                  </a:txBody>
                  <a:tcPr marL="43393" marR="4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172">
                <a:tc>
                  <a:txBody>
                    <a:bodyPr/>
                    <a:lstStyle/>
                    <a:p>
                      <a:pPr marL="0" marR="0">
                        <a:lnSpc>
                          <a:spcPct val="115000"/>
                        </a:lnSpc>
                        <a:spcBef>
                          <a:spcPts val="0"/>
                        </a:spcBef>
                        <a:spcAft>
                          <a:spcPts val="0"/>
                        </a:spcAft>
                      </a:pPr>
                      <a:r>
                        <a:rPr lang="en-IN" sz="1400" b="1" dirty="0">
                          <a:latin typeface="Arial Black" pitchFamily="34" charset="0"/>
                          <a:ea typeface="Calibri"/>
                          <a:cs typeface="Times New Roman"/>
                        </a:rPr>
                        <a:t>Externalizing disorders</a:t>
                      </a:r>
                      <a:endParaRPr lang="en-US" sz="1400" b="1" dirty="0">
                        <a:latin typeface="Arial Black" pitchFamily="34" charset="0"/>
                        <a:ea typeface="Calibri"/>
                        <a:cs typeface="Times New Roman"/>
                      </a:endParaRPr>
                    </a:p>
                  </a:txBody>
                  <a:tcPr marL="43393" marR="4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200" b="1" dirty="0">
                          <a:latin typeface="Arial Black" pitchFamily="34" charset="0"/>
                          <a:ea typeface="Calibri"/>
                          <a:cs typeface="Times New Roman"/>
                        </a:rPr>
                        <a:t>Conduct disorders</a:t>
                      </a:r>
                      <a:endParaRPr lang="en-US" sz="1200" b="1" dirty="0">
                        <a:latin typeface="Arial Black" pitchFamily="34" charset="0"/>
                        <a:ea typeface="Calibri"/>
                        <a:cs typeface="Times New Roman"/>
                      </a:endParaRPr>
                    </a:p>
                    <a:p>
                      <a:pPr marL="0" marR="0">
                        <a:lnSpc>
                          <a:spcPct val="115000"/>
                        </a:lnSpc>
                        <a:spcBef>
                          <a:spcPts val="0"/>
                        </a:spcBef>
                        <a:spcAft>
                          <a:spcPts val="0"/>
                        </a:spcAft>
                      </a:pPr>
                      <a:r>
                        <a:rPr lang="en-IN" sz="1200" b="1" dirty="0">
                          <a:latin typeface="Arial Black" pitchFamily="34" charset="0"/>
                          <a:ea typeface="Calibri"/>
                          <a:cs typeface="Times New Roman"/>
                        </a:rPr>
                        <a:t>Oppositional defiant disorder</a:t>
                      </a:r>
                      <a:endParaRPr lang="en-US" sz="1200" b="1" dirty="0">
                        <a:latin typeface="Arial Black" pitchFamily="34" charset="0"/>
                        <a:ea typeface="Calibri"/>
                        <a:cs typeface="Times New Roman"/>
                      </a:endParaRPr>
                    </a:p>
                  </a:txBody>
                  <a:tcPr marL="43393" marR="4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2344">
                <a:tc>
                  <a:txBody>
                    <a:bodyPr/>
                    <a:lstStyle/>
                    <a:p>
                      <a:pPr marL="0" marR="0">
                        <a:lnSpc>
                          <a:spcPct val="115000"/>
                        </a:lnSpc>
                        <a:spcBef>
                          <a:spcPts val="0"/>
                        </a:spcBef>
                        <a:spcAft>
                          <a:spcPts val="0"/>
                        </a:spcAft>
                      </a:pPr>
                      <a:r>
                        <a:rPr lang="en-IN" sz="1400" b="1" dirty="0">
                          <a:latin typeface="Arial Black" pitchFamily="34" charset="0"/>
                          <a:ea typeface="Calibri"/>
                          <a:cs typeface="Times New Roman"/>
                        </a:rPr>
                        <a:t>Internalizing disorders</a:t>
                      </a:r>
                      <a:endParaRPr lang="en-US" sz="1400" b="1" dirty="0">
                        <a:latin typeface="Arial Black" pitchFamily="34" charset="0"/>
                        <a:ea typeface="Calibri"/>
                        <a:cs typeface="Times New Roman"/>
                      </a:endParaRPr>
                    </a:p>
                  </a:txBody>
                  <a:tcPr marL="43393" marR="4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200" b="1" dirty="0">
                          <a:latin typeface="Arial Black" pitchFamily="34" charset="0"/>
                          <a:ea typeface="Calibri"/>
                          <a:cs typeface="Times New Roman"/>
                        </a:rPr>
                        <a:t>Separation anxiety disorders </a:t>
                      </a:r>
                      <a:endParaRPr lang="en-US" sz="1200" b="1" dirty="0">
                        <a:latin typeface="Arial Black" pitchFamily="34" charset="0"/>
                        <a:ea typeface="Calibri"/>
                        <a:cs typeface="Times New Roman"/>
                      </a:endParaRPr>
                    </a:p>
                    <a:p>
                      <a:pPr marL="0" marR="0">
                        <a:lnSpc>
                          <a:spcPct val="115000"/>
                        </a:lnSpc>
                        <a:spcBef>
                          <a:spcPts val="0"/>
                        </a:spcBef>
                        <a:spcAft>
                          <a:spcPts val="0"/>
                        </a:spcAft>
                      </a:pPr>
                      <a:r>
                        <a:rPr lang="en-IN" sz="1200" b="1" dirty="0">
                          <a:latin typeface="Arial Black" pitchFamily="34" charset="0"/>
                          <a:ea typeface="Calibri"/>
                          <a:cs typeface="Times New Roman"/>
                        </a:rPr>
                        <a:t>Phobic anxiety disorders</a:t>
                      </a:r>
                      <a:endParaRPr lang="en-US" sz="1200" b="1" dirty="0">
                        <a:latin typeface="Arial Black" pitchFamily="34" charset="0"/>
                        <a:ea typeface="Calibri"/>
                        <a:cs typeface="Times New Roman"/>
                      </a:endParaRPr>
                    </a:p>
                    <a:p>
                      <a:pPr marL="0" marR="0">
                        <a:lnSpc>
                          <a:spcPct val="115000"/>
                        </a:lnSpc>
                        <a:spcBef>
                          <a:spcPts val="0"/>
                        </a:spcBef>
                        <a:spcAft>
                          <a:spcPts val="0"/>
                        </a:spcAft>
                      </a:pPr>
                      <a:r>
                        <a:rPr lang="en-IN" sz="1200" b="1" dirty="0">
                          <a:latin typeface="Arial Black" pitchFamily="34" charset="0"/>
                          <a:ea typeface="Calibri"/>
                          <a:cs typeface="Times New Roman"/>
                        </a:rPr>
                        <a:t>Social anxiety disorders</a:t>
                      </a:r>
                      <a:endParaRPr lang="en-US" sz="1200" b="1" dirty="0">
                        <a:latin typeface="Arial Black" pitchFamily="34" charset="0"/>
                        <a:ea typeface="Calibri"/>
                        <a:cs typeface="Times New Roman"/>
                      </a:endParaRPr>
                    </a:p>
                    <a:p>
                      <a:pPr marL="0" marR="0">
                        <a:lnSpc>
                          <a:spcPct val="115000"/>
                        </a:lnSpc>
                        <a:spcBef>
                          <a:spcPts val="0"/>
                        </a:spcBef>
                        <a:spcAft>
                          <a:spcPts val="0"/>
                        </a:spcAft>
                      </a:pPr>
                      <a:r>
                        <a:rPr lang="en-IN" sz="1200" b="1" dirty="0">
                          <a:latin typeface="Arial Black" pitchFamily="34" charset="0"/>
                          <a:ea typeface="Calibri"/>
                          <a:cs typeface="Times New Roman"/>
                        </a:rPr>
                        <a:t>Depressive disorders.</a:t>
                      </a:r>
                      <a:endParaRPr lang="en-US" sz="1200" b="1" dirty="0">
                        <a:latin typeface="Arial Black" pitchFamily="34" charset="0"/>
                        <a:ea typeface="Calibri"/>
                        <a:cs typeface="Times New Roman"/>
                      </a:endParaRPr>
                    </a:p>
                  </a:txBody>
                  <a:tcPr marL="43393" marR="4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172">
                <a:tc>
                  <a:txBody>
                    <a:bodyPr/>
                    <a:lstStyle/>
                    <a:p>
                      <a:pPr marL="0" marR="0">
                        <a:lnSpc>
                          <a:spcPct val="115000"/>
                        </a:lnSpc>
                        <a:spcBef>
                          <a:spcPts val="0"/>
                        </a:spcBef>
                        <a:spcAft>
                          <a:spcPts val="0"/>
                        </a:spcAft>
                      </a:pPr>
                      <a:r>
                        <a:rPr lang="en-IN" sz="1400" b="1" dirty="0">
                          <a:latin typeface="Arial Black" pitchFamily="34" charset="0"/>
                          <a:ea typeface="Calibri"/>
                          <a:cs typeface="Times New Roman"/>
                        </a:rPr>
                        <a:t>Hyperkinetic disorders</a:t>
                      </a:r>
                      <a:endParaRPr lang="en-US" sz="1400" b="1" dirty="0">
                        <a:latin typeface="Arial Black" pitchFamily="34" charset="0"/>
                        <a:ea typeface="Calibri"/>
                        <a:cs typeface="Times New Roman"/>
                      </a:endParaRPr>
                    </a:p>
                  </a:txBody>
                  <a:tcPr marL="43393" marR="4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200" b="1" dirty="0">
                          <a:latin typeface="Arial Black" pitchFamily="34" charset="0"/>
                          <a:ea typeface="Calibri"/>
                          <a:cs typeface="Times New Roman"/>
                        </a:rPr>
                        <a:t>Attention –deficit hyperactivity disorder</a:t>
                      </a:r>
                      <a:endParaRPr lang="en-US" sz="1200" b="1" dirty="0">
                        <a:latin typeface="Arial Black" pitchFamily="34" charset="0"/>
                        <a:ea typeface="Calibri"/>
                        <a:cs typeface="Times New Roman"/>
                      </a:endParaRPr>
                    </a:p>
                  </a:txBody>
                  <a:tcPr marL="43393" marR="4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6757">
                <a:tc>
                  <a:txBody>
                    <a:bodyPr/>
                    <a:lstStyle/>
                    <a:p>
                      <a:pPr marL="0" marR="0">
                        <a:lnSpc>
                          <a:spcPct val="115000"/>
                        </a:lnSpc>
                        <a:spcBef>
                          <a:spcPts val="0"/>
                        </a:spcBef>
                        <a:spcAft>
                          <a:spcPts val="0"/>
                        </a:spcAft>
                      </a:pPr>
                      <a:r>
                        <a:rPr lang="en-IN" sz="1400" b="1" dirty="0">
                          <a:latin typeface="Arial Black" pitchFamily="34" charset="0"/>
                          <a:ea typeface="Calibri"/>
                          <a:cs typeface="Times New Roman"/>
                        </a:rPr>
                        <a:t>Miscellaneous </a:t>
                      </a:r>
                      <a:endParaRPr lang="en-US" sz="1400" b="1" dirty="0">
                        <a:latin typeface="Arial Black" pitchFamily="34" charset="0"/>
                        <a:ea typeface="Calibri"/>
                        <a:cs typeface="Times New Roman"/>
                      </a:endParaRPr>
                    </a:p>
                  </a:txBody>
                  <a:tcPr marL="43393" marR="4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200" b="1" dirty="0" err="1">
                          <a:latin typeface="Arial Black" pitchFamily="34" charset="0"/>
                          <a:ea typeface="Calibri"/>
                          <a:cs typeface="Times New Roman"/>
                        </a:rPr>
                        <a:t>Tourette</a:t>
                      </a:r>
                      <a:r>
                        <a:rPr lang="en-IN" sz="1200" b="1" dirty="0">
                          <a:latin typeface="Arial Black" pitchFamily="34" charset="0"/>
                          <a:ea typeface="Calibri"/>
                          <a:cs typeface="Times New Roman"/>
                        </a:rPr>
                        <a:t> ‘s disorders</a:t>
                      </a:r>
                      <a:endParaRPr lang="en-US" sz="1200" b="1" dirty="0">
                        <a:latin typeface="Arial Black" pitchFamily="34" charset="0"/>
                        <a:ea typeface="Calibri"/>
                        <a:cs typeface="Times New Roman"/>
                      </a:endParaRPr>
                    </a:p>
                    <a:p>
                      <a:pPr marL="0" marR="0">
                        <a:lnSpc>
                          <a:spcPct val="115000"/>
                        </a:lnSpc>
                        <a:spcBef>
                          <a:spcPts val="0"/>
                        </a:spcBef>
                        <a:spcAft>
                          <a:spcPts val="0"/>
                        </a:spcAft>
                      </a:pPr>
                      <a:r>
                        <a:rPr lang="en-IN" sz="1200" b="1" dirty="0">
                          <a:latin typeface="Arial Black" pitchFamily="34" charset="0"/>
                          <a:ea typeface="Calibri"/>
                          <a:cs typeface="Times New Roman"/>
                        </a:rPr>
                        <a:t>Nocturnal enuresis</a:t>
                      </a:r>
                      <a:endParaRPr lang="en-US" sz="1200" b="1" dirty="0">
                        <a:latin typeface="Arial Black" pitchFamily="34" charset="0"/>
                        <a:ea typeface="Calibri"/>
                        <a:cs typeface="Times New Roman"/>
                      </a:endParaRPr>
                    </a:p>
                    <a:p>
                      <a:pPr marL="0" marR="0">
                        <a:lnSpc>
                          <a:spcPct val="115000"/>
                        </a:lnSpc>
                        <a:spcBef>
                          <a:spcPts val="0"/>
                        </a:spcBef>
                        <a:spcAft>
                          <a:spcPts val="0"/>
                        </a:spcAft>
                      </a:pPr>
                      <a:r>
                        <a:rPr lang="en-IN" sz="1200" b="1" dirty="0" err="1">
                          <a:latin typeface="Arial Black" pitchFamily="34" charset="0"/>
                          <a:ea typeface="Calibri"/>
                          <a:cs typeface="Times New Roman"/>
                        </a:rPr>
                        <a:t>Encopresis</a:t>
                      </a:r>
                      <a:r>
                        <a:rPr lang="en-IN" sz="1200" b="1" dirty="0">
                          <a:latin typeface="Arial Black" pitchFamily="34" charset="0"/>
                          <a:ea typeface="Calibri"/>
                          <a:cs typeface="Times New Roman"/>
                        </a:rPr>
                        <a:t> </a:t>
                      </a:r>
                      <a:endParaRPr lang="en-US" sz="1200" b="1" dirty="0">
                        <a:latin typeface="Arial Black" pitchFamily="34" charset="0"/>
                        <a:ea typeface="Calibri"/>
                        <a:cs typeface="Times New Roman"/>
                      </a:endParaRPr>
                    </a:p>
                  </a:txBody>
                  <a:tcPr marL="43393" marR="43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457200"/>
            <a:ext cx="7391400" cy="5543056"/>
          </a:xfrm>
          <a:prstGeom prst="rect">
            <a:avLst/>
          </a:prstGeom>
        </p:spPr>
        <p:txBody>
          <a:bodyPr wrap="square">
            <a:spAutoFit/>
          </a:bodyPr>
          <a:lstStyle/>
          <a:p>
            <a:pPr>
              <a:lnSpc>
                <a:spcPct val="115000"/>
              </a:lnSpc>
            </a:pPr>
            <a:r>
              <a:rPr lang="en-IN" sz="2400" b="1" dirty="0" smtClean="0">
                <a:latin typeface="Arial Black" pitchFamily="34" charset="0"/>
                <a:ea typeface="Calibri"/>
                <a:cs typeface="Times New Roman"/>
              </a:rPr>
              <a:t>Disorders of speech &amp; language :</a:t>
            </a:r>
          </a:p>
          <a:p>
            <a:pPr>
              <a:lnSpc>
                <a:spcPct val="115000"/>
              </a:lnSpc>
            </a:pPr>
            <a:endParaRPr lang="en-IN" sz="2000" b="1" dirty="0">
              <a:latin typeface="Arial Black" pitchFamily="34" charset="0"/>
              <a:ea typeface="Calibri"/>
              <a:cs typeface="Times New Roman"/>
            </a:endParaRPr>
          </a:p>
          <a:p>
            <a:pPr>
              <a:lnSpc>
                <a:spcPct val="115000"/>
              </a:lnSpc>
            </a:pPr>
            <a:endParaRPr lang="en-US" b="1" dirty="0" smtClean="0">
              <a:latin typeface="Arial Black" pitchFamily="34" charset="0"/>
              <a:ea typeface="Calibri"/>
              <a:cs typeface="Times New Roman"/>
            </a:endParaRPr>
          </a:p>
          <a:p>
            <a:pPr marL="342900" marR="0" lvl="0" indent="-342900">
              <a:lnSpc>
                <a:spcPct val="115000"/>
              </a:lnSpc>
              <a:spcBef>
                <a:spcPts val="0"/>
              </a:spcBef>
              <a:spcAft>
                <a:spcPts val="0"/>
              </a:spcAft>
              <a:buFont typeface="Symbol"/>
              <a:buChar char=""/>
            </a:pPr>
            <a:r>
              <a:rPr lang="en-IN" sz="2000" b="1" dirty="0" smtClean="0">
                <a:latin typeface="Arial Black" pitchFamily="34" charset="0"/>
                <a:ea typeface="Calibri"/>
                <a:cs typeface="Times New Roman"/>
              </a:rPr>
              <a:t>Developmental articulation disorder.</a:t>
            </a:r>
          </a:p>
          <a:p>
            <a:pPr marL="342900" marR="0" lvl="0" indent="-342900">
              <a:lnSpc>
                <a:spcPct val="115000"/>
              </a:lnSpc>
              <a:spcBef>
                <a:spcPts val="0"/>
              </a:spcBef>
              <a:spcAft>
                <a:spcPts val="0"/>
              </a:spcAft>
              <a:buFont typeface="Symbol"/>
              <a:buChar char=""/>
            </a:pPr>
            <a:endParaRPr lang="en-IN" sz="2000" b="1" dirty="0">
              <a:latin typeface="Arial Black" pitchFamily="34" charset="0"/>
              <a:ea typeface="Calibri"/>
              <a:cs typeface="Times New Roman"/>
            </a:endParaRPr>
          </a:p>
          <a:p>
            <a:pPr marL="342900" indent="-342900">
              <a:lnSpc>
                <a:spcPct val="115000"/>
              </a:lnSpc>
              <a:buFont typeface="Symbol"/>
              <a:buChar char=""/>
            </a:pPr>
            <a:r>
              <a:rPr lang="en-IN" sz="2000" b="1" dirty="0" smtClean="0">
                <a:latin typeface="Arial Black" pitchFamily="34" charset="0"/>
                <a:ea typeface="Calibri"/>
                <a:cs typeface="Times New Roman"/>
              </a:rPr>
              <a:t>Stuttering.</a:t>
            </a:r>
          </a:p>
          <a:p>
            <a:pPr marL="342900" indent="-342900">
              <a:lnSpc>
                <a:spcPct val="115000"/>
              </a:lnSpc>
              <a:buFont typeface="Symbol"/>
              <a:buChar char=""/>
            </a:pPr>
            <a:endParaRPr lang="en-IN" sz="2000" b="1" dirty="0">
              <a:latin typeface="Arial Black" pitchFamily="34" charset="0"/>
              <a:ea typeface="Calibri"/>
              <a:cs typeface="Times New Roman"/>
            </a:endParaRPr>
          </a:p>
          <a:p>
            <a:pPr marL="342900" lvl="0" indent="-342900">
              <a:lnSpc>
                <a:spcPct val="115000"/>
              </a:lnSpc>
              <a:buFont typeface="Symbol"/>
              <a:buChar char=""/>
            </a:pPr>
            <a:r>
              <a:rPr lang="en-IN" sz="2000" b="1" dirty="0" smtClean="0">
                <a:latin typeface="Arial Black" pitchFamily="34" charset="0"/>
                <a:ea typeface="Calibri"/>
                <a:cs typeface="Times New Roman"/>
              </a:rPr>
              <a:t>Expressive language disorder.</a:t>
            </a:r>
          </a:p>
          <a:p>
            <a:pPr marL="342900" lvl="0" indent="-342900">
              <a:lnSpc>
                <a:spcPct val="115000"/>
              </a:lnSpc>
              <a:buFont typeface="Symbol"/>
              <a:buChar char=""/>
            </a:pPr>
            <a:endParaRPr lang="en-IN" sz="2000" b="1" dirty="0">
              <a:latin typeface="Arial Black" pitchFamily="34" charset="0"/>
              <a:ea typeface="Calibri"/>
              <a:cs typeface="Times New Roman"/>
            </a:endParaRPr>
          </a:p>
          <a:p>
            <a:pPr marL="342900" lvl="0" indent="-342900">
              <a:lnSpc>
                <a:spcPct val="115000"/>
              </a:lnSpc>
              <a:buFont typeface="Symbol"/>
              <a:buChar char=""/>
            </a:pPr>
            <a:r>
              <a:rPr lang="en-IN" sz="2000" b="1" dirty="0" smtClean="0">
                <a:latin typeface="Arial Black" pitchFamily="34" charset="0"/>
                <a:ea typeface="Calibri"/>
                <a:cs typeface="Times New Roman"/>
              </a:rPr>
              <a:t>Receptive language disorder.</a:t>
            </a:r>
            <a:endParaRPr lang="en-US" sz="2000" b="1" dirty="0" smtClean="0">
              <a:latin typeface="Arial Black" pitchFamily="34" charset="0"/>
              <a:ea typeface="Calibri"/>
              <a:cs typeface="Times New Roman"/>
            </a:endParaRPr>
          </a:p>
          <a:p>
            <a:pPr marL="342900" indent="-342900">
              <a:lnSpc>
                <a:spcPct val="115000"/>
              </a:lnSpc>
              <a:buFont typeface="Symbol"/>
              <a:buChar char=""/>
            </a:pPr>
            <a:endParaRPr lang="en-US" b="1" dirty="0" smtClean="0">
              <a:latin typeface="Arial Black" pitchFamily="34" charset="0"/>
              <a:ea typeface="Calibri"/>
              <a:cs typeface="Times New Roman"/>
            </a:endParaRPr>
          </a:p>
          <a:p>
            <a:pPr marL="342900" marR="0" lvl="0" indent="-342900">
              <a:lnSpc>
                <a:spcPct val="115000"/>
              </a:lnSpc>
              <a:spcBef>
                <a:spcPts val="0"/>
              </a:spcBef>
              <a:spcAft>
                <a:spcPts val="0"/>
              </a:spcAft>
              <a:buFont typeface="Symbol"/>
              <a:buChar char=""/>
            </a:pPr>
            <a:endParaRPr lang="en-IN" b="1" dirty="0" smtClean="0">
              <a:latin typeface="Arial Black" pitchFamily="34" charset="0"/>
              <a:ea typeface="Calibri"/>
              <a:cs typeface="Times New Roman"/>
            </a:endParaRPr>
          </a:p>
          <a:p>
            <a:pPr marL="342900" marR="0" lvl="0" indent="-342900">
              <a:lnSpc>
                <a:spcPct val="115000"/>
              </a:lnSpc>
              <a:spcBef>
                <a:spcPts val="0"/>
              </a:spcBef>
              <a:spcAft>
                <a:spcPts val="0"/>
              </a:spcAft>
              <a:buFont typeface="Symbol"/>
              <a:buChar char=""/>
            </a:pPr>
            <a:endParaRPr lang="en-IN" b="1" dirty="0">
              <a:latin typeface="Arial Black" pitchFamily="34" charset="0"/>
              <a:ea typeface="Calibri"/>
              <a:cs typeface="Times New Roman"/>
            </a:endParaRPr>
          </a:p>
          <a:p>
            <a:pPr marL="342900" marR="0" lvl="0" indent="-342900">
              <a:lnSpc>
                <a:spcPct val="115000"/>
              </a:lnSpc>
              <a:spcBef>
                <a:spcPts val="0"/>
              </a:spcBef>
              <a:spcAft>
                <a:spcPts val="0"/>
              </a:spcAft>
              <a:buFont typeface="Symbol"/>
              <a:buChar char=""/>
            </a:pPr>
            <a:endParaRPr lang="en-IN" b="1" dirty="0" smtClean="0">
              <a:latin typeface="Arial Black" pitchFamily="34" charset="0"/>
              <a:ea typeface="Calibri"/>
              <a:cs typeface="Times New Roman"/>
            </a:endParaRPr>
          </a:p>
          <a:p>
            <a:pPr marL="342900" marR="0" lvl="0" indent="-342900">
              <a:lnSpc>
                <a:spcPct val="115000"/>
              </a:lnSpc>
              <a:spcBef>
                <a:spcPts val="0"/>
              </a:spcBef>
              <a:spcAft>
                <a:spcPts val="0"/>
              </a:spcAft>
              <a:buFont typeface="Symbol"/>
              <a:buChar char=""/>
            </a:pPr>
            <a:endParaRPr lang="en-IN" b="1" dirty="0">
              <a:latin typeface="Arial Black" pitchFamily="34" charset="0"/>
              <a:ea typeface="Calibri"/>
              <a:cs typeface="Times New Roman"/>
            </a:endParaRPr>
          </a:p>
          <a:p>
            <a:pPr marL="342900" marR="0" lvl="0" indent="-342900">
              <a:lnSpc>
                <a:spcPct val="115000"/>
              </a:lnSpc>
              <a:spcBef>
                <a:spcPts val="0"/>
              </a:spcBef>
              <a:spcAft>
                <a:spcPts val="0"/>
              </a:spcAft>
              <a:buFont typeface="Symbol"/>
              <a:buChar char=""/>
            </a:pPr>
            <a:endParaRPr lang="en-US" b="1" dirty="0">
              <a:latin typeface="Arial Black" pitchFamily="34" charset="0"/>
              <a:ea typeface="Calibri"/>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533400"/>
            <a:ext cx="5140638" cy="4401205"/>
          </a:xfrm>
          <a:prstGeom prst="rect">
            <a:avLst/>
          </a:prstGeom>
        </p:spPr>
        <p:txBody>
          <a:bodyPr wrap="none">
            <a:spAutoFit/>
          </a:bodyPr>
          <a:lstStyle/>
          <a:p>
            <a:pPr algn="ctr"/>
            <a:r>
              <a:rPr lang="en-IN" sz="2400" b="1" dirty="0" smtClean="0">
                <a:latin typeface="Arial Black" pitchFamily="34" charset="0"/>
                <a:ea typeface="Calibri"/>
                <a:cs typeface="Times New Roman"/>
              </a:rPr>
              <a:t>Receptive language disorder:</a:t>
            </a:r>
          </a:p>
          <a:p>
            <a:pPr algn="ctr"/>
            <a:endParaRPr lang="en-IN" sz="2400" b="1" dirty="0" smtClean="0">
              <a:latin typeface="Arial Black" pitchFamily="34" charset="0"/>
              <a:ea typeface="Calibri"/>
              <a:cs typeface="Times New Roman"/>
            </a:endParaRPr>
          </a:p>
          <a:p>
            <a:pPr algn="ctr"/>
            <a:endParaRPr lang="en-IN" sz="2400" b="1" dirty="0">
              <a:latin typeface="Arial Black" pitchFamily="34" charset="0"/>
              <a:ea typeface="Calibri"/>
              <a:cs typeface="Times New Roman"/>
            </a:endParaRPr>
          </a:p>
          <a:p>
            <a:pPr>
              <a:buFont typeface="Arial" pitchFamily="34" charset="0"/>
              <a:buChar char="•"/>
            </a:pPr>
            <a:r>
              <a:rPr lang="en-IN" sz="2000" b="1" dirty="0" smtClean="0">
                <a:latin typeface="Arial Black" pitchFamily="34" charset="0"/>
                <a:ea typeface="Calibri"/>
                <a:cs typeface="Times New Roman"/>
              </a:rPr>
              <a:t> Reading disorders</a:t>
            </a:r>
          </a:p>
          <a:p>
            <a:pPr>
              <a:buFont typeface="Arial" pitchFamily="34" charset="0"/>
              <a:buChar char="•"/>
            </a:pPr>
            <a:endParaRPr lang="en-IN" sz="2000" b="1" dirty="0">
              <a:latin typeface="Arial Black" pitchFamily="34" charset="0"/>
              <a:ea typeface="Calibri"/>
              <a:cs typeface="Times New Roman"/>
            </a:endParaRPr>
          </a:p>
          <a:p>
            <a:pPr>
              <a:buFont typeface="Arial" pitchFamily="34" charset="0"/>
              <a:buChar char="•"/>
            </a:pPr>
            <a:r>
              <a:rPr lang="en-IN" sz="2000" b="1" dirty="0" smtClean="0">
                <a:latin typeface="Arial Black" pitchFamily="34" charset="0"/>
                <a:ea typeface="Calibri"/>
                <a:cs typeface="Times New Roman"/>
              </a:rPr>
              <a:t> Writing disorders</a:t>
            </a:r>
          </a:p>
          <a:p>
            <a:pPr>
              <a:buFont typeface="Arial" pitchFamily="34" charset="0"/>
              <a:buChar char="•"/>
            </a:pPr>
            <a:endParaRPr lang="en-IN" sz="2000" b="1" dirty="0">
              <a:latin typeface="Arial Black" pitchFamily="34" charset="0"/>
              <a:ea typeface="Calibri"/>
              <a:cs typeface="Times New Roman"/>
            </a:endParaRPr>
          </a:p>
          <a:p>
            <a:pPr lvl="0">
              <a:buFont typeface="Arial" pitchFamily="34" charset="0"/>
              <a:buChar char="•"/>
            </a:pPr>
            <a:r>
              <a:rPr lang="en-IN" sz="2000" b="1" dirty="0" smtClean="0">
                <a:latin typeface="Arial Black" pitchFamily="34" charset="0"/>
                <a:ea typeface="Calibri"/>
                <a:cs typeface="Times New Roman"/>
              </a:rPr>
              <a:t> Mathematics disorders</a:t>
            </a:r>
            <a:endParaRPr lang="en-US" sz="2000" b="1" dirty="0" smtClean="0">
              <a:latin typeface="Arial Black" pitchFamily="34" charset="0"/>
              <a:ea typeface="Calibri"/>
              <a:cs typeface="Times New Roman"/>
            </a:endParaRPr>
          </a:p>
          <a:p>
            <a:pPr>
              <a:buFont typeface="Arial" pitchFamily="34" charset="0"/>
              <a:buChar char="•"/>
            </a:pPr>
            <a:endParaRPr lang="en-IN" sz="2000" b="1" dirty="0" smtClean="0">
              <a:latin typeface="Arial Black" pitchFamily="34" charset="0"/>
              <a:ea typeface="Calibri"/>
              <a:cs typeface="Times New Roman"/>
            </a:endParaRPr>
          </a:p>
          <a:p>
            <a:pPr lvl="0">
              <a:buFont typeface="Arial" pitchFamily="34" charset="0"/>
              <a:buChar char="•"/>
            </a:pPr>
            <a:r>
              <a:rPr lang="en-IN" sz="2000" b="1" dirty="0" smtClean="0">
                <a:latin typeface="Arial Black" pitchFamily="34" charset="0"/>
                <a:ea typeface="Calibri"/>
                <a:cs typeface="Times New Roman"/>
              </a:rPr>
              <a:t> Motor skill disorders.</a:t>
            </a:r>
            <a:endParaRPr lang="en-US" sz="2000" b="1" dirty="0" smtClean="0">
              <a:latin typeface="Arial Black" pitchFamily="34" charset="0"/>
              <a:ea typeface="Calibri"/>
              <a:cs typeface="Times New Roman"/>
            </a:endParaRPr>
          </a:p>
          <a:p>
            <a:endParaRPr lang="en-IN" sz="2000" b="1" dirty="0" smtClean="0">
              <a:latin typeface="Arial Black" pitchFamily="34" charset="0"/>
              <a:ea typeface="Calibri"/>
              <a:cs typeface="Times New Roman"/>
            </a:endParaRPr>
          </a:p>
          <a:p>
            <a:pPr algn="ctr"/>
            <a:endParaRPr lang="en-IN" sz="2400" b="1" dirty="0">
              <a:latin typeface="Arial Black" pitchFamily="34" charset="0"/>
              <a:cs typeface="Times New Roman"/>
            </a:endParaRPr>
          </a:p>
          <a:p>
            <a:endParaRPr lang="en-US" sz="2400" dirty="0"/>
          </a:p>
        </p:txBody>
      </p:sp>
      <p:pic>
        <p:nvPicPr>
          <p:cNvPr id="15362" name="Picture 2" descr="E:\PEDIATRICS\Dept. of Paediatrics\dyscalculia-thumb.jpg"/>
          <p:cNvPicPr>
            <a:picLocks noChangeAspect="1" noChangeArrowheads="1"/>
          </p:cNvPicPr>
          <p:nvPr/>
        </p:nvPicPr>
        <p:blipFill>
          <a:blip r:embed="rId2"/>
          <a:srcRect/>
          <a:stretch>
            <a:fillRect/>
          </a:stretch>
        </p:blipFill>
        <p:spPr bwMode="auto">
          <a:xfrm>
            <a:off x="7086600" y="2590800"/>
            <a:ext cx="1905000" cy="1905000"/>
          </a:xfrm>
          <a:prstGeom prst="rect">
            <a:avLst/>
          </a:prstGeom>
          <a:noFill/>
        </p:spPr>
      </p:pic>
      <p:sp>
        <p:nvSpPr>
          <p:cNvPr id="15364" name="AutoShape 4" descr="Student having difficulty writing while doing school work, expressing symptoms of Dysgraph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6" name="AutoShape 6" descr="Student having difficulty writing while doing school work, expressing symptoms of Dysgraph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67" name="Picture 7" descr="E:\PEDIATRICS\Dept. of Paediatrics\dysgraphia-thumb.jpg"/>
          <p:cNvPicPr>
            <a:picLocks noChangeAspect="1" noChangeArrowheads="1"/>
          </p:cNvPicPr>
          <p:nvPr/>
        </p:nvPicPr>
        <p:blipFill>
          <a:blip r:embed="rId3"/>
          <a:srcRect/>
          <a:stretch>
            <a:fillRect/>
          </a:stretch>
        </p:blipFill>
        <p:spPr bwMode="auto">
          <a:xfrm>
            <a:off x="7010400" y="4800600"/>
            <a:ext cx="1905000" cy="1905000"/>
          </a:xfrm>
          <a:prstGeom prst="rect">
            <a:avLst/>
          </a:prstGeom>
          <a:noFill/>
        </p:spPr>
      </p:pic>
      <p:pic>
        <p:nvPicPr>
          <p:cNvPr id="15368" name="Picture 8" descr="E:\PEDIATRICS\Dept. of Paediatrics\dyslexia-thumb.jpg"/>
          <p:cNvPicPr>
            <a:picLocks noChangeAspect="1" noChangeArrowheads="1"/>
          </p:cNvPicPr>
          <p:nvPr/>
        </p:nvPicPr>
        <p:blipFill>
          <a:blip r:embed="rId4"/>
          <a:srcRect/>
          <a:stretch>
            <a:fillRect/>
          </a:stretch>
        </p:blipFill>
        <p:spPr bwMode="auto">
          <a:xfrm>
            <a:off x="152400" y="4800600"/>
            <a:ext cx="1905000" cy="1905000"/>
          </a:xfrm>
          <a:prstGeom prst="rect">
            <a:avLst/>
          </a:prstGeom>
          <a:noFill/>
        </p:spPr>
      </p:pic>
      <p:pic>
        <p:nvPicPr>
          <p:cNvPr id="15369" name="Picture 9" descr="E:\PEDIATRICS\Dept. of Paediatrics\language-processing-thumb.jpg"/>
          <p:cNvPicPr>
            <a:picLocks noChangeAspect="1" noChangeArrowheads="1"/>
          </p:cNvPicPr>
          <p:nvPr/>
        </p:nvPicPr>
        <p:blipFill>
          <a:blip r:embed="rId5"/>
          <a:srcRect/>
          <a:stretch>
            <a:fillRect/>
          </a:stretch>
        </p:blipFill>
        <p:spPr bwMode="auto">
          <a:xfrm>
            <a:off x="2438400" y="4800600"/>
            <a:ext cx="1905000" cy="1905000"/>
          </a:xfrm>
          <a:prstGeom prst="rect">
            <a:avLst/>
          </a:prstGeom>
          <a:noFill/>
        </p:spPr>
      </p:pic>
      <p:pic>
        <p:nvPicPr>
          <p:cNvPr id="15370" name="Picture 10" descr="E:\PEDIATRICS\Dept. of Paediatrics\non-verbal-thumb.jpg"/>
          <p:cNvPicPr>
            <a:picLocks noChangeAspect="1" noChangeArrowheads="1"/>
          </p:cNvPicPr>
          <p:nvPr/>
        </p:nvPicPr>
        <p:blipFill>
          <a:blip r:embed="rId6"/>
          <a:srcRect/>
          <a:stretch>
            <a:fillRect/>
          </a:stretch>
        </p:blipFill>
        <p:spPr bwMode="auto">
          <a:xfrm>
            <a:off x="4800600" y="4800600"/>
            <a:ext cx="1905000" cy="1905000"/>
          </a:xfrm>
          <a:prstGeom prst="rect">
            <a:avLst/>
          </a:prstGeom>
          <a:noFill/>
        </p:spPr>
      </p:pic>
      <p:pic>
        <p:nvPicPr>
          <p:cNvPr id="15371" name="Picture 11" descr="E:\PEDIATRICS\Dept. of Paediatrics\visual-perception-motor-thumb.jpg"/>
          <p:cNvPicPr>
            <a:picLocks noChangeAspect="1" noChangeArrowheads="1"/>
          </p:cNvPicPr>
          <p:nvPr/>
        </p:nvPicPr>
        <p:blipFill>
          <a:blip r:embed="rId7"/>
          <a:srcRect/>
          <a:stretch>
            <a:fillRect/>
          </a:stretch>
        </p:blipFill>
        <p:spPr bwMode="auto">
          <a:xfrm>
            <a:off x="76200" y="2667000"/>
            <a:ext cx="1905000" cy="1905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5362"/>
                                        </p:tgtEl>
                                        <p:attrNameLst>
                                          <p:attrName>style.visibility</p:attrName>
                                        </p:attrNameLst>
                                      </p:cBhvr>
                                      <p:to>
                                        <p:strVal val="visible"/>
                                      </p:to>
                                    </p:set>
                                    <p:animEffect transition="in" filter="blinds(horizontal)">
                                      <p:cBhvr>
                                        <p:cTn id="27" dur="5000"/>
                                        <p:tgtEl>
                                          <p:spTgt spid="15362"/>
                                        </p:tgtEl>
                                      </p:cBhvr>
                                    </p:animEffect>
                                  </p:childTnLst>
                                </p:cTn>
                              </p:par>
                              <p:par>
                                <p:cTn id="28" presetID="3" presetClass="entr" presetSubtype="10" fill="hold" nodeType="withEffect">
                                  <p:stCondLst>
                                    <p:cond delay="0"/>
                                  </p:stCondLst>
                                  <p:childTnLst>
                                    <p:set>
                                      <p:cBhvr>
                                        <p:cTn id="29" dur="1" fill="hold">
                                          <p:stCondLst>
                                            <p:cond delay="0"/>
                                          </p:stCondLst>
                                        </p:cTn>
                                        <p:tgtEl>
                                          <p:spTgt spid="15367"/>
                                        </p:tgtEl>
                                        <p:attrNameLst>
                                          <p:attrName>style.visibility</p:attrName>
                                        </p:attrNameLst>
                                      </p:cBhvr>
                                      <p:to>
                                        <p:strVal val="visible"/>
                                      </p:to>
                                    </p:set>
                                    <p:animEffect transition="in" filter="blinds(horizontal)">
                                      <p:cBhvr>
                                        <p:cTn id="30" dur="5000"/>
                                        <p:tgtEl>
                                          <p:spTgt spid="15367"/>
                                        </p:tgtEl>
                                      </p:cBhvr>
                                    </p:animEffect>
                                  </p:childTnLst>
                                </p:cTn>
                              </p:par>
                              <p:par>
                                <p:cTn id="31" presetID="3" presetClass="entr" presetSubtype="10" fill="hold" nodeType="withEffect">
                                  <p:stCondLst>
                                    <p:cond delay="0"/>
                                  </p:stCondLst>
                                  <p:childTnLst>
                                    <p:set>
                                      <p:cBhvr>
                                        <p:cTn id="32" dur="1" fill="hold">
                                          <p:stCondLst>
                                            <p:cond delay="0"/>
                                          </p:stCondLst>
                                        </p:cTn>
                                        <p:tgtEl>
                                          <p:spTgt spid="15370"/>
                                        </p:tgtEl>
                                        <p:attrNameLst>
                                          <p:attrName>style.visibility</p:attrName>
                                        </p:attrNameLst>
                                      </p:cBhvr>
                                      <p:to>
                                        <p:strVal val="visible"/>
                                      </p:to>
                                    </p:set>
                                    <p:animEffect transition="in" filter="blinds(horizontal)">
                                      <p:cBhvr>
                                        <p:cTn id="33" dur="5000"/>
                                        <p:tgtEl>
                                          <p:spTgt spid="15370"/>
                                        </p:tgtEl>
                                      </p:cBhvr>
                                    </p:animEffect>
                                  </p:childTnLst>
                                </p:cTn>
                              </p:par>
                              <p:par>
                                <p:cTn id="34" presetID="3" presetClass="entr" presetSubtype="10" fill="hold" nodeType="withEffect">
                                  <p:stCondLst>
                                    <p:cond delay="0"/>
                                  </p:stCondLst>
                                  <p:childTnLst>
                                    <p:set>
                                      <p:cBhvr>
                                        <p:cTn id="35" dur="1" fill="hold">
                                          <p:stCondLst>
                                            <p:cond delay="0"/>
                                          </p:stCondLst>
                                        </p:cTn>
                                        <p:tgtEl>
                                          <p:spTgt spid="15369"/>
                                        </p:tgtEl>
                                        <p:attrNameLst>
                                          <p:attrName>style.visibility</p:attrName>
                                        </p:attrNameLst>
                                      </p:cBhvr>
                                      <p:to>
                                        <p:strVal val="visible"/>
                                      </p:to>
                                    </p:set>
                                    <p:animEffect transition="in" filter="blinds(horizontal)">
                                      <p:cBhvr>
                                        <p:cTn id="36" dur="5000"/>
                                        <p:tgtEl>
                                          <p:spTgt spid="15369"/>
                                        </p:tgtEl>
                                      </p:cBhvr>
                                    </p:animEffect>
                                  </p:childTnLst>
                                </p:cTn>
                              </p:par>
                              <p:par>
                                <p:cTn id="37" presetID="3" presetClass="entr" presetSubtype="10" fill="hold" nodeType="withEffect">
                                  <p:stCondLst>
                                    <p:cond delay="0"/>
                                  </p:stCondLst>
                                  <p:childTnLst>
                                    <p:set>
                                      <p:cBhvr>
                                        <p:cTn id="38" dur="1" fill="hold">
                                          <p:stCondLst>
                                            <p:cond delay="0"/>
                                          </p:stCondLst>
                                        </p:cTn>
                                        <p:tgtEl>
                                          <p:spTgt spid="15368"/>
                                        </p:tgtEl>
                                        <p:attrNameLst>
                                          <p:attrName>style.visibility</p:attrName>
                                        </p:attrNameLst>
                                      </p:cBhvr>
                                      <p:to>
                                        <p:strVal val="visible"/>
                                      </p:to>
                                    </p:set>
                                    <p:animEffect transition="in" filter="blinds(horizontal)">
                                      <p:cBhvr>
                                        <p:cTn id="39" dur="5000"/>
                                        <p:tgtEl>
                                          <p:spTgt spid="15368"/>
                                        </p:tgtEl>
                                      </p:cBhvr>
                                    </p:animEffect>
                                  </p:childTnLst>
                                </p:cTn>
                              </p:par>
                              <p:par>
                                <p:cTn id="40" presetID="3" presetClass="entr" presetSubtype="10" fill="hold" nodeType="withEffect">
                                  <p:stCondLst>
                                    <p:cond delay="0"/>
                                  </p:stCondLst>
                                  <p:childTnLst>
                                    <p:set>
                                      <p:cBhvr>
                                        <p:cTn id="41" dur="1" fill="hold">
                                          <p:stCondLst>
                                            <p:cond delay="0"/>
                                          </p:stCondLst>
                                        </p:cTn>
                                        <p:tgtEl>
                                          <p:spTgt spid="15371"/>
                                        </p:tgtEl>
                                        <p:attrNameLst>
                                          <p:attrName>style.visibility</p:attrName>
                                        </p:attrNameLst>
                                      </p:cBhvr>
                                      <p:to>
                                        <p:strVal val="visible"/>
                                      </p:to>
                                    </p:set>
                                    <p:animEffect transition="in" filter="blinds(horizontal)">
                                      <p:cBhvr>
                                        <p:cTn id="42" dur="5000"/>
                                        <p:tgtEl>
                                          <p:spTgt spid="15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85800"/>
            <a:ext cx="7772400" cy="6186309"/>
          </a:xfrm>
          <a:prstGeom prst="rect">
            <a:avLst/>
          </a:prstGeom>
        </p:spPr>
        <p:txBody>
          <a:bodyPr wrap="square">
            <a:spAutoFit/>
          </a:bodyPr>
          <a:lstStyle/>
          <a:p>
            <a:r>
              <a:rPr lang="en-US" b="1" dirty="0" smtClean="0">
                <a:latin typeface="Arial Black" pitchFamily="34" charset="0"/>
              </a:rPr>
              <a:t>Alexander Graham Bell </a:t>
            </a:r>
            <a:r>
              <a:rPr lang="en-US" b="1" dirty="0" smtClean="0"/>
              <a:t>– Bell invented the telephone, but struggled with traditional schooling. It’s believed that he had some form of learning disability, possibly dyslexia. </a:t>
            </a:r>
          </a:p>
          <a:p>
            <a:endParaRPr lang="en-US" dirty="0" smtClean="0"/>
          </a:p>
          <a:p>
            <a:r>
              <a:rPr lang="en-US" dirty="0" smtClean="0">
                <a:latin typeface="Arial Black" pitchFamily="34" charset="0"/>
              </a:rPr>
              <a:t> </a:t>
            </a:r>
            <a:r>
              <a:rPr lang="en-US" b="1" dirty="0" smtClean="0">
                <a:latin typeface="Arial Black" pitchFamily="34" charset="0"/>
              </a:rPr>
              <a:t>Napoleon Bonaparte</a:t>
            </a:r>
            <a:r>
              <a:rPr lang="en-US" b="1" dirty="0" smtClean="0"/>
              <a:t> – Napoleon’s hypersensitivity to touch and his military strategic genius are two of the many symptoms that have led some modern scholars to suggest that he was a high-functioning autistic. </a:t>
            </a:r>
          </a:p>
          <a:p>
            <a:endParaRPr lang="en-US" b="1" dirty="0" smtClean="0"/>
          </a:p>
          <a:p>
            <a:r>
              <a:rPr lang="en-US" b="1" dirty="0" smtClean="0">
                <a:latin typeface="Arial Black" pitchFamily="34" charset="0"/>
              </a:rPr>
              <a:t>Agatha Christie </a:t>
            </a:r>
            <a:r>
              <a:rPr lang="en-US" b="1" dirty="0" smtClean="0"/>
              <a:t>– Christie was the most famous mystery novelist of her time and developed a rich writing style that has impacted almost every mystery writer of the 20th and 21st centuries. Christie had </a:t>
            </a:r>
            <a:r>
              <a:rPr lang="en-US" b="1" dirty="0" err="1" smtClean="0"/>
              <a:t>dysgraphia</a:t>
            </a:r>
            <a:r>
              <a:rPr lang="en-US" b="1" dirty="0" smtClean="0"/>
              <a:t>, a learning disability that affected her ability to understand written words. </a:t>
            </a:r>
          </a:p>
          <a:p>
            <a:endParaRPr lang="en-US" b="1" dirty="0" smtClean="0">
              <a:latin typeface="Arial Black" pitchFamily="34" charset="0"/>
            </a:endParaRPr>
          </a:p>
          <a:p>
            <a:r>
              <a:rPr lang="en-US" b="1" dirty="0" smtClean="0">
                <a:latin typeface="Arial Black" pitchFamily="34" charset="0"/>
              </a:rPr>
              <a:t>Walt Disney </a:t>
            </a:r>
            <a:r>
              <a:rPr lang="en-US" b="1" dirty="0" smtClean="0"/>
              <a:t>– While no hard evidence exists, many scholars believe that Disney suffered from dyslexia or a related disorder due to his difficulties in school. Disney eventually dropped out of high school and pursued a career as an artist. </a:t>
            </a:r>
          </a:p>
          <a:p>
            <a:endParaRPr lang="en-US" b="1" dirty="0" smtClean="0"/>
          </a:p>
          <a:p>
            <a:r>
              <a:rPr lang="en-US" b="1" dirty="0" smtClean="0">
                <a:latin typeface="Arial Black" pitchFamily="34" charset="0"/>
              </a:rPr>
              <a:t>Albert Einstein – </a:t>
            </a:r>
            <a:r>
              <a:rPr lang="en-US" b="1" dirty="0" smtClean="0"/>
              <a:t>Einstein’s parents once thought that he was mentally retarded due to his odd habits and difficulties in school. If he were born today, Einstein would probably be diagnosed with </a:t>
            </a:r>
            <a:r>
              <a:rPr lang="en-US" b="1" dirty="0" err="1" smtClean="0"/>
              <a:t>Asperger’s</a:t>
            </a:r>
            <a:r>
              <a:rPr lang="en-US" b="1" dirty="0" smtClean="0"/>
              <a:t> Syndrome, a mild form of autism. </a:t>
            </a:r>
            <a:endParaRPr lang="en-US" dirty="0"/>
          </a:p>
        </p:txBody>
      </p:sp>
      <p:sp>
        <p:nvSpPr>
          <p:cNvPr id="3" name="Rectangle 2"/>
          <p:cNvSpPr/>
          <p:nvPr/>
        </p:nvSpPr>
        <p:spPr>
          <a:xfrm>
            <a:off x="1752600" y="228600"/>
            <a:ext cx="5638800" cy="461665"/>
          </a:xfrm>
          <a:prstGeom prst="rect">
            <a:avLst/>
          </a:prstGeom>
        </p:spPr>
        <p:txBody>
          <a:bodyPr wrap="square">
            <a:spAutoFit/>
          </a:bodyPr>
          <a:lstStyle/>
          <a:p>
            <a:r>
              <a:rPr lang="en-US" sz="2400" b="1" dirty="0" smtClean="0">
                <a:latin typeface="Baskerville Old Face" pitchFamily="18" charset="0"/>
              </a:rPr>
              <a:t>Famous People with Learning Disabilities </a:t>
            </a:r>
            <a:endParaRPr lang="en-US" sz="2400" dirty="0">
              <a:latin typeface="Baskerville Old Face" pitchFamily="18" charset="0"/>
            </a:endParaRPr>
          </a:p>
        </p:txBody>
      </p:sp>
      <p:pic>
        <p:nvPicPr>
          <p:cNvPr id="1026" name="Picture 2" descr="E:\PEDIATRICS\Dept. of Paediatrics\Abraham Lincoln.jpg"/>
          <p:cNvPicPr>
            <a:picLocks noChangeAspect="1" noChangeArrowheads="1"/>
          </p:cNvPicPr>
          <p:nvPr/>
        </p:nvPicPr>
        <p:blipFill>
          <a:blip r:embed="rId2"/>
          <a:srcRect/>
          <a:stretch>
            <a:fillRect/>
          </a:stretch>
        </p:blipFill>
        <p:spPr bwMode="auto">
          <a:xfrm>
            <a:off x="7932174" y="228600"/>
            <a:ext cx="983226" cy="1219200"/>
          </a:xfrm>
          <a:prstGeom prst="rect">
            <a:avLst/>
          </a:prstGeom>
          <a:noFill/>
        </p:spPr>
      </p:pic>
      <p:sp>
        <p:nvSpPr>
          <p:cNvPr id="1028" name="AutoShape 4" descr="Image result for napoleon bonapar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9" name="Picture 5" descr="E:\PEDIATRICS\Dept. of Paediatrics\Napolean.jpg"/>
          <p:cNvPicPr>
            <a:picLocks noChangeAspect="1" noChangeArrowheads="1"/>
          </p:cNvPicPr>
          <p:nvPr/>
        </p:nvPicPr>
        <p:blipFill>
          <a:blip r:embed="rId3"/>
          <a:srcRect/>
          <a:stretch>
            <a:fillRect/>
          </a:stretch>
        </p:blipFill>
        <p:spPr bwMode="auto">
          <a:xfrm>
            <a:off x="7934325" y="1543316"/>
            <a:ext cx="981075" cy="1276084"/>
          </a:xfrm>
          <a:prstGeom prst="rect">
            <a:avLst/>
          </a:prstGeom>
          <a:noFill/>
        </p:spPr>
      </p:pic>
      <p:pic>
        <p:nvPicPr>
          <p:cNvPr id="1030" name="Picture 6" descr="E:\PEDIATRICS\Dept. of Paediatrics\Agatha Christie.jpg"/>
          <p:cNvPicPr>
            <a:picLocks noChangeAspect="1" noChangeArrowheads="1"/>
          </p:cNvPicPr>
          <p:nvPr/>
        </p:nvPicPr>
        <p:blipFill>
          <a:blip r:embed="rId4"/>
          <a:srcRect/>
          <a:stretch>
            <a:fillRect/>
          </a:stretch>
        </p:blipFill>
        <p:spPr bwMode="auto">
          <a:xfrm>
            <a:off x="7848600" y="2971800"/>
            <a:ext cx="1057275" cy="1266825"/>
          </a:xfrm>
          <a:prstGeom prst="rect">
            <a:avLst/>
          </a:prstGeom>
          <a:noFill/>
        </p:spPr>
      </p:pic>
      <p:pic>
        <p:nvPicPr>
          <p:cNvPr id="1031" name="Picture 7" descr="E:\PEDIATRICS\Dept. of Paediatrics\Walt disney.jpg"/>
          <p:cNvPicPr>
            <a:picLocks noChangeAspect="1" noChangeArrowheads="1"/>
          </p:cNvPicPr>
          <p:nvPr/>
        </p:nvPicPr>
        <p:blipFill>
          <a:blip r:embed="rId5"/>
          <a:srcRect/>
          <a:stretch>
            <a:fillRect/>
          </a:stretch>
        </p:blipFill>
        <p:spPr bwMode="auto">
          <a:xfrm>
            <a:off x="7929613" y="4343400"/>
            <a:ext cx="985787" cy="1240080"/>
          </a:xfrm>
          <a:prstGeom prst="rect">
            <a:avLst/>
          </a:prstGeom>
          <a:noFill/>
        </p:spPr>
      </p:pic>
      <p:pic>
        <p:nvPicPr>
          <p:cNvPr id="1032" name="Picture 8" descr="E:\PEDIATRICS\Dept. of Paediatrics\Albert Einstein.jpg"/>
          <p:cNvPicPr>
            <a:picLocks noChangeAspect="1" noChangeArrowheads="1"/>
          </p:cNvPicPr>
          <p:nvPr/>
        </p:nvPicPr>
        <p:blipFill>
          <a:blip r:embed="rId6"/>
          <a:srcRect/>
          <a:stretch>
            <a:fillRect/>
          </a:stretch>
        </p:blipFill>
        <p:spPr bwMode="auto">
          <a:xfrm>
            <a:off x="7924800" y="5596176"/>
            <a:ext cx="942975" cy="126182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blinds(horizontal)">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0"/>
            <a:ext cx="5638800" cy="461665"/>
          </a:xfrm>
          <a:prstGeom prst="rect">
            <a:avLst/>
          </a:prstGeom>
        </p:spPr>
        <p:txBody>
          <a:bodyPr wrap="square">
            <a:spAutoFit/>
          </a:bodyPr>
          <a:lstStyle/>
          <a:p>
            <a:r>
              <a:rPr lang="en-US" sz="2400" b="1" dirty="0" smtClean="0">
                <a:latin typeface="Baskerville Old Face" pitchFamily="18" charset="0"/>
              </a:rPr>
              <a:t>Famous People with Learning Disabilities </a:t>
            </a:r>
            <a:endParaRPr lang="en-US" sz="2400" dirty="0">
              <a:latin typeface="Baskerville Old Face" pitchFamily="18" charset="0"/>
            </a:endParaRPr>
          </a:p>
        </p:txBody>
      </p:sp>
      <p:sp>
        <p:nvSpPr>
          <p:cNvPr id="3" name="Rectangle 2"/>
          <p:cNvSpPr/>
          <p:nvPr/>
        </p:nvSpPr>
        <p:spPr>
          <a:xfrm>
            <a:off x="0" y="595491"/>
            <a:ext cx="7848600" cy="6186309"/>
          </a:xfrm>
          <a:prstGeom prst="rect">
            <a:avLst/>
          </a:prstGeom>
        </p:spPr>
        <p:txBody>
          <a:bodyPr wrap="square">
            <a:spAutoFit/>
          </a:bodyPr>
          <a:lstStyle/>
          <a:p>
            <a:r>
              <a:rPr lang="en-US" b="1" dirty="0" smtClean="0">
                <a:latin typeface="Arial Black" pitchFamily="34" charset="0"/>
              </a:rPr>
              <a:t>Thomas Edison </a:t>
            </a:r>
            <a:r>
              <a:rPr lang="en-US" b="1" dirty="0" smtClean="0"/>
              <a:t>– Edison is believed to have had dyslexia and possibly ADHD. </a:t>
            </a:r>
          </a:p>
          <a:p>
            <a:r>
              <a:rPr lang="en-US" b="1" dirty="0" smtClean="0"/>
              <a:t>His mother took him out of school at an early age, and Edison was home-schooled. </a:t>
            </a:r>
          </a:p>
          <a:p>
            <a:r>
              <a:rPr lang="en-US" b="1" dirty="0" smtClean="0"/>
              <a:t>He developed a voracious appetite for reading and made major scientific breakthroughs with his unusual methodology. </a:t>
            </a:r>
          </a:p>
          <a:p>
            <a:endParaRPr lang="en-US" b="1" dirty="0" smtClean="0"/>
          </a:p>
          <a:p>
            <a:r>
              <a:rPr lang="en-US" b="1" dirty="0" smtClean="0">
                <a:latin typeface="Arial Black" pitchFamily="34" charset="0"/>
              </a:rPr>
              <a:t>John F. Kennedy – </a:t>
            </a:r>
            <a:r>
              <a:rPr lang="en-US" b="1" dirty="0" smtClean="0"/>
              <a:t>President Kennedy may have had a form of dyslexia, but it didn’t keep him from pursuing a successful education. He graduated from Harvard and won the presidency of the United States in 1961.</a:t>
            </a:r>
          </a:p>
          <a:p>
            <a:endParaRPr lang="en-US" b="1" dirty="0" smtClean="0"/>
          </a:p>
          <a:p>
            <a:r>
              <a:rPr lang="en-US" b="1" dirty="0" smtClean="0">
                <a:latin typeface="Arial Black" pitchFamily="34" charset="0"/>
              </a:rPr>
              <a:t>Bill Gates – </a:t>
            </a:r>
            <a:r>
              <a:rPr lang="en-US" b="1" dirty="0" smtClean="0"/>
              <a:t>Some autism experts have suggested that the head of Microsoft has </a:t>
            </a:r>
            <a:r>
              <a:rPr lang="en-US" b="1" dirty="0" err="1" smtClean="0"/>
              <a:t>Asperger’s</a:t>
            </a:r>
            <a:r>
              <a:rPr lang="en-US" b="1" dirty="0" smtClean="0"/>
              <a:t>.</a:t>
            </a:r>
          </a:p>
          <a:p>
            <a:endParaRPr lang="en-US" b="1" dirty="0" smtClean="0"/>
          </a:p>
          <a:p>
            <a:r>
              <a:rPr lang="en-US" b="1" dirty="0" smtClean="0">
                <a:latin typeface="Arial Black" pitchFamily="34" charset="0"/>
              </a:rPr>
              <a:t>Louis Pasteur – </a:t>
            </a:r>
            <a:r>
              <a:rPr lang="en-US" b="1" dirty="0" smtClean="0"/>
              <a:t>Pasteur’s scientific work saved countless lives through his discovery of the now-common technique of pasteurization. Pasteur’s learning difficulties in certain fields indicate a possible disability.</a:t>
            </a:r>
          </a:p>
          <a:p>
            <a:endParaRPr lang="en-US" b="1" dirty="0" smtClean="0"/>
          </a:p>
          <a:p>
            <a:r>
              <a:rPr lang="en-US" b="1" dirty="0" smtClean="0">
                <a:latin typeface="Arial Black" pitchFamily="34" charset="0"/>
              </a:rPr>
              <a:t>Sylvester Stallone </a:t>
            </a:r>
            <a:r>
              <a:rPr lang="en-US" b="1" dirty="0" smtClean="0"/>
              <a:t>– Stallone is one of the highest paid actors of all time. He suffers from dyslexia, but has developed an outstanding talent for screenwriting. His writing credits include “Rocky” and “Over the Top”, both of which he starred in.</a:t>
            </a:r>
          </a:p>
        </p:txBody>
      </p:sp>
      <p:pic>
        <p:nvPicPr>
          <p:cNvPr id="3073" name="Picture 1" descr="E:\PEDIATRICS\Dept. of Paediatrics\Thomas ALVA eDISON.jpg"/>
          <p:cNvPicPr>
            <a:picLocks noChangeAspect="1" noChangeArrowheads="1"/>
          </p:cNvPicPr>
          <p:nvPr/>
        </p:nvPicPr>
        <p:blipFill>
          <a:blip r:embed="rId2"/>
          <a:srcRect/>
          <a:stretch>
            <a:fillRect/>
          </a:stretch>
        </p:blipFill>
        <p:spPr bwMode="auto">
          <a:xfrm>
            <a:off x="7953375" y="561975"/>
            <a:ext cx="1114425" cy="1114425"/>
          </a:xfrm>
          <a:prstGeom prst="rect">
            <a:avLst/>
          </a:prstGeom>
          <a:noFill/>
        </p:spPr>
      </p:pic>
      <p:pic>
        <p:nvPicPr>
          <p:cNvPr id="3074" name="Picture 2" descr="E:\PEDIATRICS\Dept. of Paediatrics\John Kennedy.jpg"/>
          <p:cNvPicPr>
            <a:picLocks noChangeAspect="1" noChangeArrowheads="1"/>
          </p:cNvPicPr>
          <p:nvPr/>
        </p:nvPicPr>
        <p:blipFill>
          <a:blip r:embed="rId3"/>
          <a:srcRect/>
          <a:stretch>
            <a:fillRect/>
          </a:stretch>
        </p:blipFill>
        <p:spPr bwMode="auto">
          <a:xfrm>
            <a:off x="7924288" y="1905000"/>
            <a:ext cx="1143512" cy="1466850"/>
          </a:xfrm>
          <a:prstGeom prst="rect">
            <a:avLst/>
          </a:prstGeom>
          <a:noFill/>
        </p:spPr>
      </p:pic>
      <p:pic>
        <p:nvPicPr>
          <p:cNvPr id="3075" name="Picture 3" descr="E:\PEDIATRICS\Dept. of Paediatrics\Bill Gates.jpg"/>
          <p:cNvPicPr>
            <a:picLocks noChangeAspect="1" noChangeArrowheads="1"/>
          </p:cNvPicPr>
          <p:nvPr/>
        </p:nvPicPr>
        <p:blipFill>
          <a:blip r:embed="rId4"/>
          <a:srcRect/>
          <a:stretch>
            <a:fillRect/>
          </a:stretch>
        </p:blipFill>
        <p:spPr bwMode="auto">
          <a:xfrm>
            <a:off x="7924800" y="3505201"/>
            <a:ext cx="1066800" cy="1190116"/>
          </a:xfrm>
          <a:prstGeom prst="rect">
            <a:avLst/>
          </a:prstGeom>
          <a:noFill/>
        </p:spPr>
      </p:pic>
      <p:pic>
        <p:nvPicPr>
          <p:cNvPr id="3076" name="Picture 4" descr="E:\PEDIATRICS\Dept. of Paediatrics\Louis Pasteur.jpg"/>
          <p:cNvPicPr>
            <a:picLocks noChangeAspect="1" noChangeArrowheads="1"/>
          </p:cNvPicPr>
          <p:nvPr/>
        </p:nvPicPr>
        <p:blipFill>
          <a:blip r:embed="rId5"/>
          <a:srcRect/>
          <a:stretch>
            <a:fillRect/>
          </a:stretch>
        </p:blipFill>
        <p:spPr bwMode="auto">
          <a:xfrm>
            <a:off x="7924800" y="4648200"/>
            <a:ext cx="1219200" cy="1219200"/>
          </a:xfrm>
          <a:prstGeom prst="rect">
            <a:avLst/>
          </a:prstGeom>
          <a:noFill/>
        </p:spPr>
      </p:pic>
      <p:pic>
        <p:nvPicPr>
          <p:cNvPr id="3077" name="Picture 5" descr="E:\PEDIATRICS\Dept. of Paediatrics\Sivester stallone.jpg"/>
          <p:cNvPicPr>
            <a:picLocks noChangeAspect="1" noChangeArrowheads="1"/>
          </p:cNvPicPr>
          <p:nvPr/>
        </p:nvPicPr>
        <p:blipFill>
          <a:blip r:embed="rId6"/>
          <a:srcRect/>
          <a:stretch>
            <a:fillRect/>
          </a:stretch>
        </p:blipFill>
        <p:spPr bwMode="auto">
          <a:xfrm>
            <a:off x="7924800" y="5638800"/>
            <a:ext cx="1219200" cy="1219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checkerboard(across)">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31081"/>
            <a:ext cx="7086600" cy="3693319"/>
          </a:xfrm>
          <a:prstGeom prst="rect">
            <a:avLst/>
          </a:prstGeom>
        </p:spPr>
        <p:txBody>
          <a:bodyPr wrap="square">
            <a:spAutoFit/>
          </a:bodyPr>
          <a:lstStyle/>
          <a:p>
            <a:r>
              <a:rPr lang="en-US" b="1" dirty="0" smtClean="0">
                <a:latin typeface="Arial Black" pitchFamily="34" charset="0"/>
              </a:rPr>
              <a:t>Leonardo </a:t>
            </a:r>
            <a:r>
              <a:rPr lang="en-US" b="1" dirty="0" err="1" smtClean="0">
                <a:latin typeface="Arial Black" pitchFamily="34" charset="0"/>
              </a:rPr>
              <a:t>da</a:t>
            </a:r>
            <a:r>
              <a:rPr lang="en-US" b="1" dirty="0" smtClean="0">
                <a:latin typeface="Arial Black" pitchFamily="34" charset="0"/>
              </a:rPr>
              <a:t> Vinci </a:t>
            </a:r>
            <a:r>
              <a:rPr lang="en-US" b="1" dirty="0" smtClean="0"/>
              <a:t>– </a:t>
            </a:r>
            <a:r>
              <a:rPr lang="en-US" b="1" dirty="0" err="1" smtClean="0"/>
              <a:t>Da</a:t>
            </a:r>
            <a:r>
              <a:rPr lang="en-US" b="1" dirty="0" smtClean="0"/>
              <a:t> Vinci was a perfectionist who may have had </a:t>
            </a:r>
            <a:r>
              <a:rPr lang="en-US" b="1" dirty="0" err="1" smtClean="0"/>
              <a:t>Asperger’s</a:t>
            </a:r>
            <a:r>
              <a:rPr lang="en-US" b="1" dirty="0" smtClean="0"/>
              <a:t>, as he had savant-like skills and an enormous single-minded dedication to art and science. </a:t>
            </a:r>
          </a:p>
          <a:p>
            <a:endParaRPr lang="en-US" b="1" dirty="0" smtClean="0"/>
          </a:p>
          <a:p>
            <a:endParaRPr lang="en-US" b="1" dirty="0" smtClean="0"/>
          </a:p>
          <a:p>
            <a:endParaRPr lang="en-US" b="1" dirty="0" smtClean="0"/>
          </a:p>
          <a:p>
            <a:r>
              <a:rPr lang="en-US" b="1" dirty="0" smtClean="0">
                <a:latin typeface="Arial Black" pitchFamily="34" charset="0"/>
              </a:rPr>
              <a:t>George Washington </a:t>
            </a:r>
            <a:r>
              <a:rPr lang="en-US" b="1" dirty="0" smtClean="0"/>
              <a:t>– Despite his education, Washington was unable to spell properly and may have had a severe learning disorder. It’s likely that he was dyslexic. He’s probably the best known founding father of the United States and the first U.S. President. </a:t>
            </a:r>
          </a:p>
          <a:p>
            <a:endParaRPr lang="en-US" b="1" dirty="0" smtClean="0"/>
          </a:p>
          <a:p>
            <a:endParaRPr lang="en-US" b="1" dirty="0" smtClean="0"/>
          </a:p>
          <a:p>
            <a:endParaRPr lang="en-US" dirty="0"/>
          </a:p>
        </p:txBody>
      </p:sp>
      <p:sp>
        <p:nvSpPr>
          <p:cNvPr id="3" name="Rectangle 2"/>
          <p:cNvSpPr/>
          <p:nvPr/>
        </p:nvSpPr>
        <p:spPr>
          <a:xfrm>
            <a:off x="1752600" y="228600"/>
            <a:ext cx="5638800" cy="461665"/>
          </a:xfrm>
          <a:prstGeom prst="rect">
            <a:avLst/>
          </a:prstGeom>
        </p:spPr>
        <p:txBody>
          <a:bodyPr wrap="square">
            <a:spAutoFit/>
          </a:bodyPr>
          <a:lstStyle/>
          <a:p>
            <a:r>
              <a:rPr lang="en-US" sz="2400" b="1" dirty="0" smtClean="0">
                <a:latin typeface="Baskerville Old Face" pitchFamily="18" charset="0"/>
              </a:rPr>
              <a:t>Famous People with Learning Disabilities </a:t>
            </a:r>
            <a:endParaRPr lang="en-US" sz="2400" dirty="0">
              <a:latin typeface="Baskerville Old Face" pitchFamily="18" charset="0"/>
            </a:endParaRPr>
          </a:p>
        </p:txBody>
      </p:sp>
      <p:pic>
        <p:nvPicPr>
          <p:cNvPr id="2049" name="Picture 1" descr="E:\PEDIATRICS\Dept. of Paediatrics\Leonardo da Vinci.jpg"/>
          <p:cNvPicPr>
            <a:picLocks noChangeAspect="1" noChangeArrowheads="1"/>
          </p:cNvPicPr>
          <p:nvPr/>
        </p:nvPicPr>
        <p:blipFill>
          <a:blip r:embed="rId2"/>
          <a:srcRect/>
          <a:stretch>
            <a:fillRect/>
          </a:stretch>
        </p:blipFill>
        <p:spPr bwMode="auto">
          <a:xfrm>
            <a:off x="7753350" y="762000"/>
            <a:ext cx="1314450" cy="1771650"/>
          </a:xfrm>
          <a:prstGeom prst="rect">
            <a:avLst/>
          </a:prstGeom>
          <a:noFill/>
        </p:spPr>
      </p:pic>
      <p:pic>
        <p:nvPicPr>
          <p:cNvPr id="2050" name="Picture 2" descr="E:\PEDIATRICS\Dept. of Paediatrics\George Washington.jpg"/>
          <p:cNvPicPr>
            <a:picLocks noChangeAspect="1" noChangeArrowheads="1"/>
          </p:cNvPicPr>
          <p:nvPr/>
        </p:nvPicPr>
        <p:blipFill>
          <a:blip r:embed="rId3"/>
          <a:srcRect/>
          <a:stretch>
            <a:fillRect/>
          </a:stretch>
        </p:blipFill>
        <p:spPr bwMode="auto">
          <a:xfrm>
            <a:off x="7162800" y="2890837"/>
            <a:ext cx="1905000" cy="14525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0"/>
            <a:ext cx="5791200" cy="388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Arial Black" pitchFamily="34" charset="0"/>
              </a:rPr>
              <a:t>WHAT A TEACHER CAN DO?</a:t>
            </a:r>
            <a:endParaRPr lang="en-US" sz="2400" b="1" dirty="0">
              <a:latin typeface="Arial Black" pitchFamily="34" charset="0"/>
            </a:endParaRPr>
          </a:p>
        </p:txBody>
      </p:sp>
      <p:pic>
        <p:nvPicPr>
          <p:cNvPr id="20482" name="Picture 2" descr="E:\PEDIATRICS\Dept. of Paediatrics\Teacher.jpg"/>
          <p:cNvPicPr>
            <a:picLocks noChangeAspect="1" noChangeArrowheads="1"/>
          </p:cNvPicPr>
          <p:nvPr/>
        </p:nvPicPr>
        <p:blipFill>
          <a:blip r:embed="rId2"/>
          <a:srcRect/>
          <a:stretch>
            <a:fillRect/>
          </a:stretch>
        </p:blipFill>
        <p:spPr bwMode="auto">
          <a:xfrm>
            <a:off x="1295400" y="2438400"/>
            <a:ext cx="6465709" cy="4419599"/>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905000" y="2590800"/>
            <a:ext cx="52578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Arial Black" pitchFamily="34" charset="0"/>
              </a:rPr>
              <a:t>THANK U ALL… </a:t>
            </a:r>
            <a:endParaRPr lang="en-US" sz="2800"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638</Words>
  <Application>Microsoft Office PowerPoint</Application>
  <PresentationFormat>On-screen Show (4:3)</PresentationFormat>
  <Paragraphs>96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ROLE OF TEACHERS  IN IDENTIFYING  LEARNING DISABILITIES</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TEACHERS  IN IDENTIFYING  LEARNING DISABILITIES</dc:title>
  <dc:creator>Dr.Sisir</dc:creator>
  <cp:lastModifiedBy>New</cp:lastModifiedBy>
  <cp:revision>9</cp:revision>
  <dcterms:created xsi:type="dcterms:W3CDTF">2016-04-01T04:12:23Z</dcterms:created>
  <dcterms:modified xsi:type="dcterms:W3CDTF">2019-06-15T11:26:09Z</dcterms:modified>
</cp:coreProperties>
</file>